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4" r:id="rId3"/>
    <p:sldId id="265" r:id="rId4"/>
    <p:sldId id="259" r:id="rId5"/>
    <p:sldId id="258" r:id="rId6"/>
    <p:sldId id="256" r:id="rId7"/>
    <p:sldId id="257" r:id="rId8"/>
    <p:sldId id="261" r:id="rId9"/>
    <p:sldId id="262" r:id="rId10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3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AD6425A-652D-4835-A140-B297B817944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2399656-2AA1-422D-941C-BB6E2032E8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42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99656-2AA1-422D-941C-BB6E2032E8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780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3ABA-FD1B-4D91-931C-8169CA3FC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A9C6D-B7C6-4E86-8B42-98BD8EC3A1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6862E-8625-4D5F-92F8-3C4C0AEF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E54A9-C540-49D3-8E7C-594163AB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863FE-7347-45D0-B584-4ECA94F5B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15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48152-4B63-4726-A81E-22434D93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4F0A2-6B37-4758-87A9-160272A17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ECD2C-3066-4CD6-A638-8F9A16F2A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4AD47-8040-4A97-B212-5F45E4862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AA78B-F886-4D4C-9C6B-3F3C6C5F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16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ED0D4-7354-439D-8B15-955A9F7A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F434A-5CF1-403A-8295-748890761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4723F-7E57-4509-A5EE-8DB1BD547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D8B88-9D96-48D3-88A6-B345CC49E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9E9F0-00A6-46CB-B90B-7CDF002FD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200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0E324-C7A8-4D3B-B964-C7A550478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E0252-2DF2-42C1-B589-CC6622973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CB629-09C9-4CA1-83A0-7BF83207B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89C8B-D547-435A-A1AD-115D22876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8798C-7C1D-4BC9-9D42-5E680C3B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013DE-A2B6-4C7A-94B7-77BE82DE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74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AE1D-3F06-4BCF-8890-941DFF7E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21C37-893D-47A9-BFBC-963382FA2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BFEE81-7004-41F0-BDB1-9029CE659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66F0AF-6298-4460-A201-4A12819C80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18848-B872-4CD4-8EF2-A12508077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83C2B7-8A20-4F32-9218-8BFA57054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B6365-87AB-4AD6-AC06-C6A006971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C8DAF5-097C-4DDF-A54A-F168B5F90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831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A0262-98D1-42DE-A88B-DBD824CC1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37E5CD-41BA-4196-BF5D-5C154E212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E5A1B-1B04-442E-9747-26D6FDD93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52F1C-1FA6-4420-BD3A-E16C42B4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8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2A8D8D-34D8-4B4A-AF12-6C2B4A742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72B5B7-5581-446F-85EA-66BC1E9A0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94BF2-3F8C-48A3-8F86-09FED525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98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4FD6B-3B13-4CE2-ADAC-9BDAB9A41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A5A15-CE18-408D-AD93-07F450890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AD490-5642-4F33-9F4D-4133080579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E353A-7DDB-41AA-BB44-5793720F9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FEFAD-9262-4C42-AD0E-654CAAAD8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3C344-68CA-422A-8908-BB77A5C1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67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05BDB-69B2-4772-9C5E-3E21CE052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AE766-EA2B-40FE-917A-B15E4DEA8F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A2584-2068-4197-BE0C-81933E6E9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9C950-E94F-4BE0-8DC5-BF0BE0C17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FF7CC2-B5CC-41F2-8102-A7B8F2FBF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9DE29-FF6B-42E1-8DDA-50E403B9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45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E270-51B8-410A-A45E-2406D7DCA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753F7-E7A5-4377-A550-5D763B534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AE915-26E1-470E-8DFE-FE1D2E2C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92805-D323-425D-882B-D6239840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6A4F4-9833-4705-B5F2-0FDCCEBC8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36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74AEEB-41D7-4762-B092-4D3D2CA10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11414C-7DC2-4166-B59D-8F8A5C753F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5F871-76DF-4200-B265-8D697D4F6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17D16-1470-4684-8C6D-51BD0ED7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65705-68CA-47D1-84AB-B0D993BDB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338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7318F9-5190-4CDE-96BC-F7497B1E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C3B67-5472-4A98-9C53-A6C4EBACB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F36B03-B876-41CB-B9CB-5D68B65822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84E2C-AB7C-4204-A227-A8E26337CB43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8C38A-5CB9-4105-8CCE-9B4A33552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90AE0-340D-421B-B902-9D708CC21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E6FAB-54B9-4635-A0FD-3F423D8FD2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67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ssuu.com/coastalpartners/docs/draft_strategy_summary_13.09.22?fr=sNjY4YzU0MjU3ND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uidance/flood-risk-assessments-climate-change-allowanc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issuu.com/coastalpartners/docs/draft_strategy_summary_13.09.22?fr=sNjY4YzU0MjU3N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72863-76F9-00B2-9C63-A69A42865A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70 Seaview Road Boathouse Information Pack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99E17-AFD5-AB41-CF16-64C7A68209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330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6CCEF-2BA0-1A97-49BA-5947BA213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10F7F-B205-F88C-AC04-5E87F24E2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GB" dirty="0"/>
              <a:t>Tree Protection Plan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Aerial View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Site Sketch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Outside Schematics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Inside Schematics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Flood Assessment questions &amp; replies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GB" dirty="0"/>
              <a:t>Flood Assessment detail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483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A037557F-9CE4-1FC2-DDC4-CCE4CB1DCD2A}"/>
              </a:ext>
            </a:extLst>
          </p:cNvPr>
          <p:cNvSpPr/>
          <p:nvPr/>
        </p:nvSpPr>
        <p:spPr>
          <a:xfrm>
            <a:off x="9857183" y="2027497"/>
            <a:ext cx="2160000" cy="216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0535EC2-555C-6A13-6405-F1C55F50290B}"/>
              </a:ext>
            </a:extLst>
          </p:cNvPr>
          <p:cNvSpPr/>
          <p:nvPr/>
        </p:nvSpPr>
        <p:spPr>
          <a:xfrm>
            <a:off x="10055183" y="78798"/>
            <a:ext cx="1728000" cy="172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B906B311-9061-40F5-B334-9DD2E60C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67" y="557697"/>
            <a:ext cx="3275735" cy="806874"/>
          </a:xfrm>
        </p:spPr>
        <p:txBody>
          <a:bodyPr>
            <a:normAutofit fontScale="90000"/>
          </a:bodyPr>
          <a:lstStyle/>
          <a:p>
            <a:r>
              <a:rPr lang="en-GB" dirty="0"/>
              <a:t>Tree Protection</a:t>
            </a:r>
            <a:br>
              <a:rPr lang="en-GB" dirty="0"/>
            </a:br>
            <a:r>
              <a:rPr lang="en-GB" dirty="0"/>
              <a:t>Plan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4D3642-75D1-41E9-9A57-1E9BCFA11581}"/>
              </a:ext>
            </a:extLst>
          </p:cNvPr>
          <p:cNvSpPr/>
          <p:nvPr/>
        </p:nvSpPr>
        <p:spPr>
          <a:xfrm flipH="1">
            <a:off x="5810870" y="2013160"/>
            <a:ext cx="3598710" cy="21680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Base of boathouse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6342EB-96D6-4AF0-2286-04212688622E}"/>
              </a:ext>
            </a:extLst>
          </p:cNvPr>
          <p:cNvSpPr txBox="1"/>
          <p:nvPr/>
        </p:nvSpPr>
        <p:spPr>
          <a:xfrm>
            <a:off x="9778183" y="5619145"/>
            <a:ext cx="2104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Tree root systems</a:t>
            </a:r>
            <a:br>
              <a:rPr lang="en-GB" dirty="0"/>
            </a:br>
            <a:r>
              <a:rPr lang="en-GB" dirty="0"/>
              <a:t>specified to </a:t>
            </a:r>
            <a:r>
              <a:rPr lang="en-GB" b="0" i="0" dirty="0">
                <a:solidFill>
                  <a:srgbClr val="84706A"/>
                </a:solidFill>
                <a:effectLst/>
                <a:latin typeface="Source Sans Pro" panose="020B0503030403020204" pitchFamily="34" charset="0"/>
              </a:rPr>
              <a:t>BS:5837</a:t>
            </a:r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FDF32BD-8439-A8CA-84E1-77F3873E8504}"/>
              </a:ext>
            </a:extLst>
          </p:cNvPr>
          <p:cNvSpPr/>
          <p:nvPr/>
        </p:nvSpPr>
        <p:spPr>
          <a:xfrm>
            <a:off x="4425149" y="4855534"/>
            <a:ext cx="3888000" cy="388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95B17D-D58F-E7FE-D65F-42A17FE0D7EE}"/>
              </a:ext>
            </a:extLst>
          </p:cNvPr>
          <p:cNvSpPr txBox="1"/>
          <p:nvPr/>
        </p:nvSpPr>
        <p:spPr>
          <a:xfrm>
            <a:off x="9778183" y="4736567"/>
            <a:ext cx="169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Scale 2cm =  1m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AAFD26D-BD1C-C984-75B8-68D4E8822552}"/>
              </a:ext>
            </a:extLst>
          </p:cNvPr>
          <p:cNvSpPr/>
          <p:nvPr/>
        </p:nvSpPr>
        <p:spPr>
          <a:xfrm>
            <a:off x="10847183" y="870798"/>
            <a:ext cx="144000" cy="14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8D3B22E-E0B1-66B5-C4EE-695CDBECB59C}"/>
              </a:ext>
            </a:extLst>
          </p:cNvPr>
          <p:cNvSpPr/>
          <p:nvPr/>
        </p:nvSpPr>
        <p:spPr>
          <a:xfrm>
            <a:off x="10847183" y="3030798"/>
            <a:ext cx="180000" cy="18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7BB6DE4-E01B-3728-FC9A-35223AABF590}"/>
              </a:ext>
            </a:extLst>
          </p:cNvPr>
          <p:cNvSpPr/>
          <p:nvPr/>
        </p:nvSpPr>
        <p:spPr>
          <a:xfrm>
            <a:off x="7925163" y="651428"/>
            <a:ext cx="432000" cy="432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7F8713F-4441-882E-04C8-56B6EA4E1570}"/>
              </a:ext>
            </a:extLst>
          </p:cNvPr>
          <p:cNvSpPr/>
          <p:nvPr/>
        </p:nvSpPr>
        <p:spPr>
          <a:xfrm>
            <a:off x="8134041" y="870798"/>
            <a:ext cx="36000" cy="36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7CE116D-C071-1D63-9F65-80367E0BC4E4}"/>
              </a:ext>
            </a:extLst>
          </p:cNvPr>
          <p:cNvSpPr/>
          <p:nvPr/>
        </p:nvSpPr>
        <p:spPr>
          <a:xfrm>
            <a:off x="5972279" y="474798"/>
            <a:ext cx="864000" cy="86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365D291-8BBE-C79D-2071-903ED05744E5}"/>
              </a:ext>
            </a:extLst>
          </p:cNvPr>
          <p:cNvSpPr/>
          <p:nvPr/>
        </p:nvSpPr>
        <p:spPr>
          <a:xfrm>
            <a:off x="6369149" y="868344"/>
            <a:ext cx="72000" cy="7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637F4E4-8F41-67FE-1F2C-E306F684F006}"/>
              </a:ext>
            </a:extLst>
          </p:cNvPr>
          <p:cNvSpPr/>
          <p:nvPr/>
        </p:nvSpPr>
        <p:spPr>
          <a:xfrm>
            <a:off x="3452279" y="24798"/>
            <a:ext cx="1728000" cy="172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D1734F4-3A4F-0FD5-0828-991800AAF40C}"/>
              </a:ext>
            </a:extLst>
          </p:cNvPr>
          <p:cNvSpPr/>
          <p:nvPr/>
        </p:nvSpPr>
        <p:spPr>
          <a:xfrm>
            <a:off x="4202259" y="832344"/>
            <a:ext cx="144000" cy="14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EE67056-D1D3-57C9-BA0B-46477E9783F1}"/>
              </a:ext>
            </a:extLst>
          </p:cNvPr>
          <p:cNvSpPr/>
          <p:nvPr/>
        </p:nvSpPr>
        <p:spPr>
          <a:xfrm>
            <a:off x="6179808" y="6684338"/>
            <a:ext cx="324000" cy="324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2FAF227-2F3D-89C2-EF51-2B5F6B78EB1A}"/>
              </a:ext>
            </a:extLst>
          </p:cNvPr>
          <p:cNvSpPr/>
          <p:nvPr/>
        </p:nvSpPr>
        <p:spPr>
          <a:xfrm>
            <a:off x="9726563" y="2013160"/>
            <a:ext cx="130620" cy="2160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93EA61D-C4E5-BEB1-28C0-A188488EF19A}"/>
              </a:ext>
            </a:extLst>
          </p:cNvPr>
          <p:cNvSpPr/>
          <p:nvPr/>
        </p:nvSpPr>
        <p:spPr>
          <a:xfrm rot="5400000">
            <a:off x="10853873" y="1007180"/>
            <a:ext cx="130620" cy="2160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0E48C3D-5655-015E-691D-341861EB8E7E}"/>
              </a:ext>
            </a:extLst>
          </p:cNvPr>
          <p:cNvSpPr/>
          <p:nvPr/>
        </p:nvSpPr>
        <p:spPr>
          <a:xfrm rot="5400000">
            <a:off x="10815648" y="3042187"/>
            <a:ext cx="130620" cy="2160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D15373F-6A3D-BB3E-30A6-DBE56C83ECF7}"/>
              </a:ext>
            </a:extLst>
          </p:cNvPr>
          <p:cNvSpPr/>
          <p:nvPr/>
        </p:nvSpPr>
        <p:spPr>
          <a:xfrm>
            <a:off x="9423188" y="5670763"/>
            <a:ext cx="354995" cy="35499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2F49E8B-63FB-888C-8AF8-687FEA10011D}"/>
              </a:ext>
            </a:extLst>
          </p:cNvPr>
          <p:cNvSpPr/>
          <p:nvPr/>
        </p:nvSpPr>
        <p:spPr>
          <a:xfrm rot="5400000">
            <a:off x="9515149" y="6329496"/>
            <a:ext cx="171071" cy="35499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0640594-0745-73F3-3A41-FFA562B9B2DE}"/>
              </a:ext>
            </a:extLst>
          </p:cNvPr>
          <p:cNvSpPr txBox="1"/>
          <p:nvPr/>
        </p:nvSpPr>
        <p:spPr>
          <a:xfrm>
            <a:off x="9800958" y="6322327"/>
            <a:ext cx="1872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Protective fencing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AEC3BAB-F0B3-C390-6571-161C9F3876F6}"/>
              </a:ext>
            </a:extLst>
          </p:cNvPr>
          <p:cNvSpPr/>
          <p:nvPr/>
        </p:nvSpPr>
        <p:spPr>
          <a:xfrm>
            <a:off x="9510684" y="5312375"/>
            <a:ext cx="180000" cy="18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AD866E9-AD57-0656-207C-B197BD97AEF1}"/>
              </a:ext>
            </a:extLst>
          </p:cNvPr>
          <p:cNvSpPr txBox="1"/>
          <p:nvPr/>
        </p:nvSpPr>
        <p:spPr>
          <a:xfrm>
            <a:off x="9778182" y="5208908"/>
            <a:ext cx="1962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Trees over 3cm </a:t>
            </a:r>
            <a:r>
              <a:rPr lang="en-GB" dirty="0" err="1"/>
              <a:t>Dia</a:t>
            </a:r>
            <a:endParaRPr lang="en-GB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E1E2080-534D-024D-0C3A-A4B54CC853B5}"/>
              </a:ext>
            </a:extLst>
          </p:cNvPr>
          <p:cNvSpPr txBox="1"/>
          <p:nvPr/>
        </p:nvSpPr>
        <p:spPr>
          <a:xfrm>
            <a:off x="169389" y="1752798"/>
            <a:ext cx="453144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base for the Boathouse will not extend over the core root system of any existing trees as specified in BS5837 (12x trunk diameter at breast height)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base of the Boathouse will be built on recycled plastic legs and sit 30cm above the 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 posts will be dug in by hand and any significant roots found can be avoided by moving the post positions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One tree is close to the work area, and will be protected with standard construction protection fencing during 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heavy machinery will be to cause compaction damage</a:t>
            </a:r>
          </a:p>
        </p:txBody>
      </p:sp>
    </p:spTree>
    <p:extLst>
      <p:ext uri="{BB962C8B-B14F-4D97-AF65-F5344CB8AC3E}">
        <p14:creationId xmlns:p14="http://schemas.microsoft.com/office/powerpoint/2010/main" val="18555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32A40C-632D-43BD-8F4E-53468062F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Aerial View – Proposed boathouse in green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737288-30B5-4247-843F-EF7491635B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17" t="29682" r="5892" b="16984"/>
          <a:stretch/>
        </p:blipFill>
        <p:spPr>
          <a:xfrm>
            <a:off x="822545" y="2130950"/>
            <a:ext cx="10554767" cy="40392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CA09160-A8DB-4EA9-A256-9700B56CF681}"/>
              </a:ext>
            </a:extLst>
          </p:cNvPr>
          <p:cNvSpPr/>
          <p:nvPr/>
        </p:nvSpPr>
        <p:spPr>
          <a:xfrm>
            <a:off x="6186115" y="5041127"/>
            <a:ext cx="681158" cy="3657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96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4D36A7-7EDF-0BAB-617F-018C44F60D3A}"/>
              </a:ext>
            </a:extLst>
          </p:cNvPr>
          <p:cNvSpPr/>
          <p:nvPr/>
        </p:nvSpPr>
        <p:spPr>
          <a:xfrm>
            <a:off x="10431795" y="762872"/>
            <a:ext cx="690284" cy="6058782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b" anchorCtr="0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Sea Defence</a:t>
            </a:r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B906B311-9061-40F5-B334-9DD2E60C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69" y="-235476"/>
            <a:ext cx="11384690" cy="1325563"/>
          </a:xfrm>
        </p:spPr>
        <p:txBody>
          <a:bodyPr/>
          <a:lstStyle/>
          <a:p>
            <a:r>
              <a:rPr lang="en-GB" dirty="0"/>
              <a:t>Aerial view – Boathouse ‘invisible’ from harbour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DD92C2-D23D-454F-8D95-A42317FFBE3E}"/>
              </a:ext>
            </a:extLst>
          </p:cNvPr>
          <p:cNvSpPr/>
          <p:nvPr/>
        </p:nvSpPr>
        <p:spPr>
          <a:xfrm>
            <a:off x="2272656" y="2886643"/>
            <a:ext cx="3926541" cy="17508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Proposed New Boathouse</a:t>
            </a: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DE139508-F533-4CF3-8389-3C4A5F936D29}"/>
              </a:ext>
            </a:extLst>
          </p:cNvPr>
          <p:cNvSpPr/>
          <p:nvPr/>
        </p:nvSpPr>
        <p:spPr>
          <a:xfrm>
            <a:off x="831466" y="4791917"/>
            <a:ext cx="7003456" cy="2029737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Thick Bushes</a:t>
            </a:r>
          </a:p>
        </p:txBody>
      </p:sp>
      <p:sp>
        <p:nvSpPr>
          <p:cNvPr id="50" name="Cloud 49">
            <a:extLst>
              <a:ext uri="{FF2B5EF4-FFF2-40B4-BE49-F238E27FC236}">
                <a16:creationId xmlns:a16="http://schemas.microsoft.com/office/drawing/2014/main" id="{D3307B4B-3344-4D72-B25F-780A3CFB4C38}"/>
              </a:ext>
            </a:extLst>
          </p:cNvPr>
          <p:cNvSpPr/>
          <p:nvPr/>
        </p:nvSpPr>
        <p:spPr>
          <a:xfrm>
            <a:off x="178134" y="3704043"/>
            <a:ext cx="1981200" cy="1636564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Trees</a:t>
            </a:r>
          </a:p>
        </p:txBody>
      </p:sp>
      <p:sp>
        <p:nvSpPr>
          <p:cNvPr id="51" name="Cloud 50">
            <a:extLst>
              <a:ext uri="{FF2B5EF4-FFF2-40B4-BE49-F238E27FC236}">
                <a16:creationId xmlns:a16="http://schemas.microsoft.com/office/drawing/2014/main" id="{096A01D1-91C9-4642-8EF6-781A776C4D74}"/>
              </a:ext>
            </a:extLst>
          </p:cNvPr>
          <p:cNvSpPr/>
          <p:nvPr/>
        </p:nvSpPr>
        <p:spPr>
          <a:xfrm>
            <a:off x="545219" y="1421341"/>
            <a:ext cx="6173633" cy="867688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Hedges &amp; trees</a:t>
            </a:r>
          </a:p>
        </p:txBody>
      </p:sp>
      <p:sp>
        <p:nvSpPr>
          <p:cNvPr id="52" name="Cloud 51">
            <a:extLst>
              <a:ext uri="{FF2B5EF4-FFF2-40B4-BE49-F238E27FC236}">
                <a16:creationId xmlns:a16="http://schemas.microsoft.com/office/drawing/2014/main" id="{E6F9A160-653A-4951-B48B-FD929EDF950A}"/>
              </a:ext>
            </a:extLst>
          </p:cNvPr>
          <p:cNvSpPr/>
          <p:nvPr/>
        </p:nvSpPr>
        <p:spPr>
          <a:xfrm>
            <a:off x="8781750" y="3196443"/>
            <a:ext cx="1635060" cy="1587694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Trees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4D703-2046-4C3B-9460-0E3A9EA7A733}"/>
              </a:ext>
            </a:extLst>
          </p:cNvPr>
          <p:cNvSpPr/>
          <p:nvPr/>
        </p:nvSpPr>
        <p:spPr>
          <a:xfrm rot="8820841">
            <a:off x="7669403" y="1119641"/>
            <a:ext cx="857411" cy="25106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469F403-B6A5-4EB7-8F3F-043891D073F7}"/>
              </a:ext>
            </a:extLst>
          </p:cNvPr>
          <p:cNvSpPr/>
          <p:nvPr/>
        </p:nvSpPr>
        <p:spPr>
          <a:xfrm rot="8820841">
            <a:off x="8387939" y="654766"/>
            <a:ext cx="857411" cy="25106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9B8632-2706-4B6B-BD24-6B92057C10AD}"/>
              </a:ext>
            </a:extLst>
          </p:cNvPr>
          <p:cNvSpPr txBox="1"/>
          <p:nvPr/>
        </p:nvSpPr>
        <p:spPr>
          <a:xfrm>
            <a:off x="7572531" y="1687296"/>
            <a:ext cx="1917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Existing</a:t>
            </a:r>
            <a:br>
              <a:rPr lang="en-GB" dirty="0"/>
            </a:br>
            <a:r>
              <a:rPr lang="en-GB" dirty="0"/>
              <a:t>Summer House (&gt;10 years)</a:t>
            </a:r>
          </a:p>
        </p:txBody>
      </p:sp>
      <p:sp>
        <p:nvSpPr>
          <p:cNvPr id="24" name="Double Wave 23">
            <a:extLst>
              <a:ext uri="{FF2B5EF4-FFF2-40B4-BE49-F238E27FC236}">
                <a16:creationId xmlns:a16="http://schemas.microsoft.com/office/drawing/2014/main" id="{D87E6202-EA00-4DCE-933F-E74AA87AEA3C}"/>
              </a:ext>
            </a:extLst>
          </p:cNvPr>
          <p:cNvSpPr/>
          <p:nvPr/>
        </p:nvSpPr>
        <p:spPr>
          <a:xfrm rot="5400000">
            <a:off x="8912416" y="3322033"/>
            <a:ext cx="5797381" cy="703771"/>
          </a:xfrm>
          <a:prstGeom prst="doubleWav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E9096C-4830-4852-85BE-8BABA0CB2484}"/>
              </a:ext>
            </a:extLst>
          </p:cNvPr>
          <p:cNvSpPr txBox="1"/>
          <p:nvPr/>
        </p:nvSpPr>
        <p:spPr>
          <a:xfrm rot="5400000">
            <a:off x="11207645" y="2662136"/>
            <a:ext cx="11750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Chichester</a:t>
            </a:r>
            <a:br>
              <a:rPr lang="en-GB" dirty="0"/>
            </a:br>
            <a:r>
              <a:rPr lang="en-GB" dirty="0"/>
              <a:t>Harbour</a:t>
            </a:r>
          </a:p>
        </p:txBody>
      </p:sp>
      <p:sp>
        <p:nvSpPr>
          <p:cNvPr id="65" name="Cloud 64">
            <a:extLst>
              <a:ext uri="{FF2B5EF4-FFF2-40B4-BE49-F238E27FC236}">
                <a16:creationId xmlns:a16="http://schemas.microsoft.com/office/drawing/2014/main" id="{9ADB2252-4774-42DD-B215-D82F176737D7}"/>
              </a:ext>
            </a:extLst>
          </p:cNvPr>
          <p:cNvSpPr/>
          <p:nvPr/>
        </p:nvSpPr>
        <p:spPr>
          <a:xfrm rot="5400000">
            <a:off x="8485912" y="3058253"/>
            <a:ext cx="4928228" cy="362179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Hedge</a:t>
            </a:r>
          </a:p>
        </p:txBody>
      </p:sp>
      <p:sp>
        <p:nvSpPr>
          <p:cNvPr id="66" name="Cloud 65">
            <a:extLst>
              <a:ext uri="{FF2B5EF4-FFF2-40B4-BE49-F238E27FC236}">
                <a16:creationId xmlns:a16="http://schemas.microsoft.com/office/drawing/2014/main" id="{3CB5ED5F-6720-4DE1-9AA7-42418140C412}"/>
              </a:ext>
            </a:extLst>
          </p:cNvPr>
          <p:cNvSpPr/>
          <p:nvPr/>
        </p:nvSpPr>
        <p:spPr>
          <a:xfrm rot="166984">
            <a:off x="8801866" y="4797196"/>
            <a:ext cx="1609813" cy="867688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Hedge</a:t>
            </a:r>
          </a:p>
        </p:txBody>
      </p:sp>
      <p:sp>
        <p:nvSpPr>
          <p:cNvPr id="25" name="Arrow: Bent 24">
            <a:extLst>
              <a:ext uri="{FF2B5EF4-FFF2-40B4-BE49-F238E27FC236}">
                <a16:creationId xmlns:a16="http://schemas.microsoft.com/office/drawing/2014/main" id="{728257B7-7B8C-46C7-8412-7744550F4731}"/>
              </a:ext>
            </a:extLst>
          </p:cNvPr>
          <p:cNvSpPr/>
          <p:nvPr/>
        </p:nvSpPr>
        <p:spPr>
          <a:xfrm rot="5400000">
            <a:off x="6872386" y="3077394"/>
            <a:ext cx="1505385" cy="2496265"/>
          </a:xfrm>
          <a:prstGeom prst="bentArrow">
            <a:avLst>
              <a:gd name="adj1" fmla="val 41423"/>
              <a:gd name="adj2" fmla="val 30538"/>
              <a:gd name="adj3" fmla="val 25000"/>
              <a:gd name="adj4" fmla="val 4375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7" name="Arrow: Bent 66">
            <a:extLst>
              <a:ext uri="{FF2B5EF4-FFF2-40B4-BE49-F238E27FC236}">
                <a16:creationId xmlns:a16="http://schemas.microsoft.com/office/drawing/2014/main" id="{7471CF9B-3660-403B-B0C7-09EBD670D868}"/>
              </a:ext>
            </a:extLst>
          </p:cNvPr>
          <p:cNvSpPr/>
          <p:nvPr/>
        </p:nvSpPr>
        <p:spPr>
          <a:xfrm flipV="1">
            <a:off x="7962499" y="5050934"/>
            <a:ext cx="3019727" cy="1828122"/>
          </a:xfrm>
          <a:prstGeom prst="bentArrow">
            <a:avLst>
              <a:gd name="adj1" fmla="val 41423"/>
              <a:gd name="adj2" fmla="val 30538"/>
              <a:gd name="adj3" fmla="val 25000"/>
              <a:gd name="adj4" fmla="val 43750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8DFB07C-D224-4767-8007-0A2A5CD1B94A}"/>
              </a:ext>
            </a:extLst>
          </p:cNvPr>
          <p:cNvSpPr txBox="1"/>
          <p:nvPr/>
        </p:nvSpPr>
        <p:spPr>
          <a:xfrm>
            <a:off x="8873211" y="6135963"/>
            <a:ext cx="1372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Route to Sea</a:t>
            </a:r>
          </a:p>
        </p:txBody>
      </p:sp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B0911B48-21C7-4322-B0FB-47921FEBF516}"/>
              </a:ext>
            </a:extLst>
          </p:cNvPr>
          <p:cNvSpPr/>
          <p:nvPr/>
        </p:nvSpPr>
        <p:spPr>
          <a:xfrm>
            <a:off x="146085" y="2985301"/>
            <a:ext cx="2085754" cy="701432"/>
          </a:xfrm>
          <a:prstGeom prst="leftRightArrow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Path to house</a:t>
            </a:r>
          </a:p>
        </p:txBody>
      </p:sp>
      <p:sp>
        <p:nvSpPr>
          <p:cNvPr id="76" name="Double Wave 75">
            <a:extLst>
              <a:ext uri="{FF2B5EF4-FFF2-40B4-BE49-F238E27FC236}">
                <a16:creationId xmlns:a16="http://schemas.microsoft.com/office/drawing/2014/main" id="{AD12E9CD-7E8D-4DD7-AC08-CF0B900747F8}"/>
              </a:ext>
            </a:extLst>
          </p:cNvPr>
          <p:cNvSpPr/>
          <p:nvPr/>
        </p:nvSpPr>
        <p:spPr>
          <a:xfrm rot="5400000">
            <a:off x="8427488" y="3425309"/>
            <a:ext cx="5797381" cy="472507"/>
          </a:xfrm>
          <a:prstGeom prst="doubleWave">
            <a:avLst>
              <a:gd name="adj1" fmla="val 6250"/>
              <a:gd name="adj2" fmla="val -71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76E9379-068E-419F-A3F4-5104587DD045}"/>
              </a:ext>
            </a:extLst>
          </p:cNvPr>
          <p:cNvSpPr txBox="1"/>
          <p:nvPr/>
        </p:nvSpPr>
        <p:spPr>
          <a:xfrm rot="5400000">
            <a:off x="11019622" y="2663719"/>
            <a:ext cx="60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Path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E3B829F-2910-4797-93C6-697BEF7F4799}"/>
              </a:ext>
            </a:extLst>
          </p:cNvPr>
          <p:cNvCxnSpPr/>
          <p:nvPr/>
        </p:nvCxnSpPr>
        <p:spPr>
          <a:xfrm rot="10800000">
            <a:off x="545219" y="5563771"/>
            <a:ext cx="72443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6F33ABC-CEA7-413F-B608-E6D48C81271D}"/>
              </a:ext>
            </a:extLst>
          </p:cNvPr>
          <p:cNvSpPr txBox="1"/>
          <p:nvPr/>
        </p:nvSpPr>
        <p:spPr>
          <a:xfrm>
            <a:off x="3407968" y="5196174"/>
            <a:ext cx="1961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Property Boundary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9E5F53-892A-4000-7007-9159F80C70C4}"/>
              </a:ext>
            </a:extLst>
          </p:cNvPr>
          <p:cNvSpPr/>
          <p:nvPr/>
        </p:nvSpPr>
        <p:spPr>
          <a:xfrm>
            <a:off x="133322" y="2237121"/>
            <a:ext cx="2198999" cy="701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/>
              <a:t>Water Pipe to be laid</a:t>
            </a:r>
          </a:p>
          <a:p>
            <a:pPr algn="ctr"/>
            <a:r>
              <a:rPr lang="en-GB" sz="1600" dirty="0"/>
              <a:t>For cleaning boats/sailors</a:t>
            </a:r>
          </a:p>
        </p:txBody>
      </p:sp>
    </p:spTree>
    <p:extLst>
      <p:ext uri="{BB962C8B-B14F-4D97-AF65-F5344CB8AC3E}">
        <p14:creationId xmlns:p14="http://schemas.microsoft.com/office/powerpoint/2010/main" val="431279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58292C-2667-4D74-834C-39CEC02A490D}"/>
              </a:ext>
            </a:extLst>
          </p:cNvPr>
          <p:cNvSpPr/>
          <p:nvPr/>
        </p:nvSpPr>
        <p:spPr>
          <a:xfrm flipH="1">
            <a:off x="1296300" y="1447138"/>
            <a:ext cx="2160000" cy="2474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B906B311-9061-40F5-B334-9DD2E60C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661"/>
            <a:ext cx="10856659" cy="1325563"/>
          </a:xfrm>
        </p:spPr>
        <p:txBody>
          <a:bodyPr/>
          <a:lstStyle/>
          <a:p>
            <a:r>
              <a:rPr lang="en-GB" dirty="0"/>
              <a:t>Outside 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5600E-915C-4318-B155-B170E23B0DBB}"/>
              </a:ext>
            </a:extLst>
          </p:cNvPr>
          <p:cNvSpPr/>
          <p:nvPr/>
        </p:nvSpPr>
        <p:spPr>
          <a:xfrm flipH="1">
            <a:off x="4684093" y="1475019"/>
            <a:ext cx="3658035" cy="2474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Window on North side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2B352F-A1C1-425A-B1BA-BB79CDA7176E}"/>
              </a:ext>
            </a:extLst>
          </p:cNvPr>
          <p:cNvSpPr/>
          <p:nvPr/>
        </p:nvSpPr>
        <p:spPr>
          <a:xfrm flipH="1">
            <a:off x="9534865" y="1475019"/>
            <a:ext cx="2160000" cy="24746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4D3642-75D1-41E9-9A57-1E9BCFA11581}"/>
              </a:ext>
            </a:extLst>
          </p:cNvPr>
          <p:cNvSpPr/>
          <p:nvPr/>
        </p:nvSpPr>
        <p:spPr>
          <a:xfrm flipH="1">
            <a:off x="4545780" y="4762832"/>
            <a:ext cx="3926541" cy="198391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AE6D97-27FA-4BFB-8F82-96D0FA654A30}"/>
              </a:ext>
            </a:extLst>
          </p:cNvPr>
          <p:cNvSpPr/>
          <p:nvPr/>
        </p:nvSpPr>
        <p:spPr>
          <a:xfrm flipH="1">
            <a:off x="10631469" y="2274476"/>
            <a:ext cx="860612" cy="16780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B59977-8C5D-4B03-817C-2CB7E75CEC4D}"/>
              </a:ext>
            </a:extLst>
          </p:cNvPr>
          <p:cNvSpPr/>
          <p:nvPr/>
        </p:nvSpPr>
        <p:spPr>
          <a:xfrm flipH="1">
            <a:off x="9764803" y="2271621"/>
            <a:ext cx="860612" cy="167800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F42D65-0B16-470C-B4DF-F92A87AB0450}"/>
              </a:ext>
            </a:extLst>
          </p:cNvPr>
          <p:cNvGrpSpPr/>
          <p:nvPr/>
        </p:nvGrpSpPr>
        <p:grpSpPr>
          <a:xfrm flipH="1">
            <a:off x="10631469" y="3267636"/>
            <a:ext cx="1417269" cy="1406142"/>
            <a:chOff x="96486" y="3674888"/>
            <a:chExt cx="1417269" cy="1406142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46D5CD75-3465-4EBB-9F78-26E73D3226E7}"/>
                </a:ext>
              </a:extLst>
            </p:cNvPr>
            <p:cNvSpPr/>
            <p:nvPr/>
          </p:nvSpPr>
          <p:spPr>
            <a:xfrm flipV="1">
              <a:off x="96486" y="3674888"/>
              <a:ext cx="1417269" cy="1406142"/>
            </a:xfrm>
            <a:prstGeom prst="arc">
              <a:avLst>
                <a:gd name="adj1" fmla="val 16056023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EEB5C2A-78CA-4C98-971C-FFDEC58F22DC}"/>
                </a:ext>
              </a:extLst>
            </p:cNvPr>
            <p:cNvCxnSpPr>
              <a:endCxn id="16" idx="0"/>
            </p:cNvCxnSpPr>
            <p:nvPr/>
          </p:nvCxnSpPr>
          <p:spPr>
            <a:xfrm>
              <a:off x="653143" y="4356881"/>
              <a:ext cx="122540" cy="723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2AAC0F-D3EB-4ECF-BC11-940EA5406ABE}"/>
              </a:ext>
            </a:extLst>
          </p:cNvPr>
          <p:cNvGrpSpPr/>
          <p:nvPr/>
        </p:nvGrpSpPr>
        <p:grpSpPr>
          <a:xfrm>
            <a:off x="9219617" y="3292054"/>
            <a:ext cx="1417269" cy="1406142"/>
            <a:chOff x="96486" y="3674888"/>
            <a:chExt cx="1417269" cy="1406142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41FD1613-54FF-4AA0-B8D5-8203B8548591}"/>
                </a:ext>
              </a:extLst>
            </p:cNvPr>
            <p:cNvSpPr/>
            <p:nvPr/>
          </p:nvSpPr>
          <p:spPr>
            <a:xfrm flipV="1">
              <a:off x="96486" y="3674888"/>
              <a:ext cx="1417269" cy="1406142"/>
            </a:xfrm>
            <a:prstGeom prst="arc">
              <a:avLst>
                <a:gd name="adj1" fmla="val 16056023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C841757-41C7-4F82-977D-1FB51B8A32A8}"/>
                </a:ext>
              </a:extLst>
            </p:cNvPr>
            <p:cNvCxnSpPr>
              <a:endCxn id="21" idx="0"/>
            </p:cNvCxnSpPr>
            <p:nvPr/>
          </p:nvCxnSpPr>
          <p:spPr>
            <a:xfrm>
              <a:off x="653143" y="4356881"/>
              <a:ext cx="122540" cy="723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05881A-D8FC-4219-9258-37D5323BA151}"/>
              </a:ext>
            </a:extLst>
          </p:cNvPr>
          <p:cNvGrpSpPr/>
          <p:nvPr/>
        </p:nvGrpSpPr>
        <p:grpSpPr>
          <a:xfrm flipH="1">
            <a:off x="1296300" y="4102704"/>
            <a:ext cx="2160000" cy="369332"/>
            <a:chOff x="8688924" y="4264068"/>
            <a:chExt cx="2160000" cy="369332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E76050D-AF48-4229-BD14-B87F994215A0}"/>
                </a:ext>
              </a:extLst>
            </p:cNvPr>
            <p:cNvCxnSpPr>
              <a:cxnSpLocks/>
            </p:cNvCxnSpPr>
            <p:nvPr/>
          </p:nvCxnSpPr>
          <p:spPr>
            <a:xfrm>
              <a:off x="8688924" y="4458656"/>
              <a:ext cx="2160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0647B6-5CD7-4052-9CED-5705703D92E0}"/>
                </a:ext>
              </a:extLst>
            </p:cNvPr>
            <p:cNvSpPr txBox="1"/>
            <p:nvPr/>
          </p:nvSpPr>
          <p:spPr>
            <a:xfrm>
              <a:off x="9566084" y="426406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3m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22C0EF7-E8E1-4ED3-9704-4D1B72A802F2}"/>
              </a:ext>
            </a:extLst>
          </p:cNvPr>
          <p:cNvGrpSpPr/>
          <p:nvPr/>
        </p:nvGrpSpPr>
        <p:grpSpPr>
          <a:xfrm flipH="1">
            <a:off x="4684093" y="4112626"/>
            <a:ext cx="3658035" cy="369332"/>
            <a:chOff x="8688924" y="4264068"/>
            <a:chExt cx="2160000" cy="369332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8E9A16C-E199-4973-AEF8-FA37B2EF1D4E}"/>
                </a:ext>
              </a:extLst>
            </p:cNvPr>
            <p:cNvCxnSpPr>
              <a:cxnSpLocks/>
            </p:cNvCxnSpPr>
            <p:nvPr/>
          </p:nvCxnSpPr>
          <p:spPr>
            <a:xfrm>
              <a:off x="8688924" y="4458656"/>
              <a:ext cx="2160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6DCAD5-E5F3-45DD-9A05-97A9CB07397F}"/>
                </a:ext>
              </a:extLst>
            </p:cNvPr>
            <p:cNvSpPr txBox="1"/>
            <p:nvPr/>
          </p:nvSpPr>
          <p:spPr>
            <a:xfrm>
              <a:off x="9566084" y="4264068"/>
              <a:ext cx="286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5m</a:t>
              </a:r>
            </a:p>
          </p:txBody>
        </p:sp>
      </p:grp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C1BB4B2-0091-4800-BB22-7C9F8FF2AE33}"/>
              </a:ext>
            </a:extLst>
          </p:cNvPr>
          <p:cNvCxnSpPr>
            <a:cxnSpLocks/>
          </p:cNvCxnSpPr>
          <p:nvPr/>
        </p:nvCxnSpPr>
        <p:spPr>
          <a:xfrm flipV="1">
            <a:off x="830548" y="1104529"/>
            <a:ext cx="7651" cy="28130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E6F5D21-9787-483D-B94F-C862A04BA417}"/>
              </a:ext>
            </a:extLst>
          </p:cNvPr>
          <p:cNvSpPr txBox="1"/>
          <p:nvPr/>
        </p:nvSpPr>
        <p:spPr>
          <a:xfrm flipH="1">
            <a:off x="453972" y="2746682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3.4 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5E20FA-56B0-45A6-B916-666B483203C5}"/>
              </a:ext>
            </a:extLst>
          </p:cNvPr>
          <p:cNvSpPr/>
          <p:nvPr/>
        </p:nvSpPr>
        <p:spPr>
          <a:xfrm flipH="1">
            <a:off x="1536792" y="1626641"/>
            <a:ext cx="774514" cy="14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2739D6A-B653-49CD-9557-5B7CE952D5F1}"/>
              </a:ext>
            </a:extLst>
          </p:cNvPr>
          <p:cNvSpPr/>
          <p:nvPr/>
        </p:nvSpPr>
        <p:spPr>
          <a:xfrm flipH="1">
            <a:off x="1531670" y="3644108"/>
            <a:ext cx="774514" cy="129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0023944-BBC2-483C-8826-15A14FD77AEA}"/>
              </a:ext>
            </a:extLst>
          </p:cNvPr>
          <p:cNvSpPr/>
          <p:nvPr/>
        </p:nvSpPr>
        <p:spPr>
          <a:xfrm flipH="1">
            <a:off x="1531670" y="3787657"/>
            <a:ext cx="774514" cy="129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E61435-5DAE-4D71-8628-2E5B2FB4703C}"/>
              </a:ext>
            </a:extLst>
          </p:cNvPr>
          <p:cNvSpPr/>
          <p:nvPr/>
        </p:nvSpPr>
        <p:spPr>
          <a:xfrm flipH="1">
            <a:off x="1531670" y="3357008"/>
            <a:ext cx="774514" cy="129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96B6D4A-2884-469E-9EE0-A51E136C352A}"/>
              </a:ext>
            </a:extLst>
          </p:cNvPr>
          <p:cNvSpPr/>
          <p:nvPr/>
        </p:nvSpPr>
        <p:spPr>
          <a:xfrm flipH="1">
            <a:off x="1531670" y="3500558"/>
            <a:ext cx="774514" cy="129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54D5F22-FAAB-4836-B257-FCD2F989C800}"/>
              </a:ext>
            </a:extLst>
          </p:cNvPr>
          <p:cNvSpPr/>
          <p:nvPr/>
        </p:nvSpPr>
        <p:spPr>
          <a:xfrm flipH="1">
            <a:off x="1531670" y="3213458"/>
            <a:ext cx="774514" cy="129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5DBBEE3-9A33-4EE1-94D3-7CBAE72A1684}"/>
              </a:ext>
            </a:extLst>
          </p:cNvPr>
          <p:cNvSpPr/>
          <p:nvPr/>
        </p:nvSpPr>
        <p:spPr>
          <a:xfrm flipH="1">
            <a:off x="1531670" y="3069908"/>
            <a:ext cx="774514" cy="1299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D9E7C6C-6FEE-494A-AA93-CE7AD59C4494}"/>
              </a:ext>
            </a:extLst>
          </p:cNvPr>
          <p:cNvGrpSpPr/>
          <p:nvPr/>
        </p:nvGrpSpPr>
        <p:grpSpPr>
          <a:xfrm>
            <a:off x="1018971" y="2351087"/>
            <a:ext cx="1273018" cy="1324770"/>
            <a:chOff x="96486" y="3674888"/>
            <a:chExt cx="1417269" cy="1406142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0EED4E11-D3AD-4302-84DA-989C34B7BF2B}"/>
                </a:ext>
              </a:extLst>
            </p:cNvPr>
            <p:cNvSpPr/>
            <p:nvPr/>
          </p:nvSpPr>
          <p:spPr>
            <a:xfrm flipV="1">
              <a:off x="96486" y="3674888"/>
              <a:ext cx="1417269" cy="1406142"/>
            </a:xfrm>
            <a:prstGeom prst="arc">
              <a:avLst>
                <a:gd name="adj1" fmla="val 16056023"/>
                <a:gd name="adj2" fmla="val 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869A0D0-1CA4-4E4A-827F-08C6F8C5AF72}"/>
                </a:ext>
              </a:extLst>
            </p:cNvPr>
            <p:cNvCxnSpPr>
              <a:endCxn id="34" idx="0"/>
            </p:cNvCxnSpPr>
            <p:nvPr/>
          </p:nvCxnSpPr>
          <p:spPr>
            <a:xfrm>
              <a:off x="653143" y="4356881"/>
              <a:ext cx="122540" cy="7235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CA1D4A0-D830-42A5-85B7-EED8D03844A1}"/>
              </a:ext>
            </a:extLst>
          </p:cNvPr>
          <p:cNvGrpSpPr/>
          <p:nvPr/>
        </p:nvGrpSpPr>
        <p:grpSpPr>
          <a:xfrm flipH="1">
            <a:off x="3791899" y="3099365"/>
            <a:ext cx="895737" cy="818214"/>
            <a:chOff x="7688174" y="3099364"/>
            <a:chExt cx="895737" cy="90295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EA8DF5E-5EF3-4675-88DE-4F13536DB741}"/>
                </a:ext>
              </a:extLst>
            </p:cNvPr>
            <p:cNvSpPr/>
            <p:nvPr/>
          </p:nvSpPr>
          <p:spPr>
            <a:xfrm>
              <a:off x="7688174" y="30993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F271571-0C16-45CF-A7CC-EE8E48A255C2}"/>
                </a:ext>
              </a:extLst>
            </p:cNvPr>
            <p:cNvSpPr/>
            <p:nvPr/>
          </p:nvSpPr>
          <p:spPr>
            <a:xfrm>
              <a:off x="7840574" y="32517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2E50B26-0E93-4E1D-BD56-CEC6B2164690}"/>
                </a:ext>
              </a:extLst>
            </p:cNvPr>
            <p:cNvSpPr/>
            <p:nvPr/>
          </p:nvSpPr>
          <p:spPr>
            <a:xfrm>
              <a:off x="7992974" y="34041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D029ED53-2409-4035-99AB-2F11BC0F71F9}"/>
                </a:ext>
              </a:extLst>
            </p:cNvPr>
            <p:cNvSpPr/>
            <p:nvPr/>
          </p:nvSpPr>
          <p:spPr>
            <a:xfrm>
              <a:off x="8145374" y="35565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9EAC5E4-897C-4CB9-9555-D910AD12C878}"/>
                </a:ext>
              </a:extLst>
            </p:cNvPr>
            <p:cNvSpPr/>
            <p:nvPr/>
          </p:nvSpPr>
          <p:spPr>
            <a:xfrm>
              <a:off x="8297774" y="37089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98CBA5B7-4ADE-42CB-A6C5-8A8DF48DCCA7}"/>
                </a:ext>
              </a:extLst>
            </p:cNvPr>
            <p:cNvSpPr/>
            <p:nvPr/>
          </p:nvSpPr>
          <p:spPr>
            <a:xfrm>
              <a:off x="8450174" y="38613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EA7FC92A-B058-4C4A-8FB9-B197309624B7}"/>
              </a:ext>
            </a:extLst>
          </p:cNvPr>
          <p:cNvSpPr/>
          <p:nvPr/>
        </p:nvSpPr>
        <p:spPr>
          <a:xfrm flipH="1">
            <a:off x="7227736" y="1618098"/>
            <a:ext cx="616814" cy="6173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74CBDE-53D0-5C32-E8C8-2CD5617A7603}"/>
              </a:ext>
            </a:extLst>
          </p:cNvPr>
          <p:cNvSpPr txBox="1"/>
          <p:nvPr/>
        </p:nvSpPr>
        <p:spPr>
          <a:xfrm>
            <a:off x="610940" y="4964284"/>
            <a:ext cx="35307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Oak stained wood walls</a:t>
            </a:r>
          </a:p>
          <a:p>
            <a:r>
              <a:rPr lang="en-GB" dirty="0"/>
              <a:t>Rubberised insulated roof</a:t>
            </a:r>
          </a:p>
          <a:p>
            <a:r>
              <a:rPr lang="en-GB" dirty="0"/>
              <a:t>Stood on hand dug recycled plastic legs to protect tree roots</a:t>
            </a:r>
          </a:p>
          <a:p>
            <a:r>
              <a:rPr lang="en-GB" dirty="0"/>
              <a:t>Raised 3” above sea defence level for flood protection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C4B5698E-47B9-C9EA-71D5-BCA5554BAC8B}"/>
              </a:ext>
            </a:extLst>
          </p:cNvPr>
          <p:cNvSpPr/>
          <p:nvPr/>
        </p:nvSpPr>
        <p:spPr>
          <a:xfrm flipH="1">
            <a:off x="9534858" y="1104529"/>
            <a:ext cx="2160000" cy="36763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ight Triangle 51">
            <a:extLst>
              <a:ext uri="{FF2B5EF4-FFF2-40B4-BE49-F238E27FC236}">
                <a16:creationId xmlns:a16="http://schemas.microsoft.com/office/drawing/2014/main" id="{C1B6A83F-1D8E-13A2-6B16-34D56E86A70E}"/>
              </a:ext>
            </a:extLst>
          </p:cNvPr>
          <p:cNvSpPr/>
          <p:nvPr/>
        </p:nvSpPr>
        <p:spPr>
          <a:xfrm>
            <a:off x="1289792" y="1088726"/>
            <a:ext cx="2160000" cy="367635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566411-735F-F56A-3C0C-8B9848C82F1B}"/>
              </a:ext>
            </a:extLst>
          </p:cNvPr>
          <p:cNvSpPr/>
          <p:nvPr/>
        </p:nvSpPr>
        <p:spPr>
          <a:xfrm>
            <a:off x="4684093" y="1194146"/>
            <a:ext cx="3658035" cy="262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F726E8-8082-3A73-0FD9-4B1F717ECAF6}"/>
              </a:ext>
            </a:extLst>
          </p:cNvPr>
          <p:cNvSpPr/>
          <p:nvPr/>
        </p:nvSpPr>
        <p:spPr>
          <a:xfrm flipH="1">
            <a:off x="1620810" y="1737073"/>
            <a:ext cx="616814" cy="6173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C6C59C-067C-F6D3-B4CF-B7F93E5582A8}"/>
              </a:ext>
            </a:extLst>
          </p:cNvPr>
          <p:cNvSpPr txBox="1"/>
          <p:nvPr/>
        </p:nvSpPr>
        <p:spPr>
          <a:xfrm>
            <a:off x="9516826" y="1693171"/>
            <a:ext cx="217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Double doors on East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19C76F-F735-0051-FF9F-E64B5C20D8B1}"/>
              </a:ext>
            </a:extLst>
          </p:cNvPr>
          <p:cNvSpPr txBox="1"/>
          <p:nvPr/>
        </p:nvSpPr>
        <p:spPr>
          <a:xfrm>
            <a:off x="2440846" y="2101873"/>
            <a:ext cx="10927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Single door on West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5FE733-6351-6512-6590-2C0EA5059804}"/>
              </a:ext>
            </a:extLst>
          </p:cNvPr>
          <p:cNvSpPr txBox="1"/>
          <p:nvPr/>
        </p:nvSpPr>
        <p:spPr>
          <a:xfrm>
            <a:off x="9016779" y="5410861"/>
            <a:ext cx="2352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These dimensions are rough, see design for accurate</a:t>
            </a:r>
          </a:p>
        </p:txBody>
      </p:sp>
    </p:spTree>
    <p:extLst>
      <p:ext uri="{BB962C8B-B14F-4D97-AF65-F5344CB8AC3E}">
        <p14:creationId xmlns:p14="http://schemas.microsoft.com/office/powerpoint/2010/main" val="127855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B906B311-9061-40F5-B334-9DD2E60C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64" y="11660"/>
            <a:ext cx="10515600" cy="1325563"/>
          </a:xfrm>
        </p:spPr>
        <p:txBody>
          <a:bodyPr/>
          <a:lstStyle/>
          <a:p>
            <a:r>
              <a:rPr lang="en-GB" dirty="0"/>
              <a:t>Inside view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5600E-915C-4318-B155-B170E23B0DBB}"/>
              </a:ext>
            </a:extLst>
          </p:cNvPr>
          <p:cNvSpPr/>
          <p:nvPr/>
        </p:nvSpPr>
        <p:spPr>
          <a:xfrm flipH="1">
            <a:off x="4902117" y="2234317"/>
            <a:ext cx="3658035" cy="31226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ight Triangle 104">
            <a:extLst>
              <a:ext uri="{FF2B5EF4-FFF2-40B4-BE49-F238E27FC236}">
                <a16:creationId xmlns:a16="http://schemas.microsoft.com/office/drawing/2014/main" id="{1D66291B-8485-47EE-A591-59F6F79D7B8E}"/>
              </a:ext>
            </a:extLst>
          </p:cNvPr>
          <p:cNvSpPr/>
          <p:nvPr/>
        </p:nvSpPr>
        <p:spPr>
          <a:xfrm flipH="1">
            <a:off x="5693517" y="3699673"/>
            <a:ext cx="2721120" cy="1442896"/>
          </a:xfrm>
          <a:prstGeom prst="rtTriangl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58292C-2667-4D74-834C-39CEC02A490D}"/>
              </a:ext>
            </a:extLst>
          </p:cNvPr>
          <p:cNvSpPr/>
          <p:nvPr/>
        </p:nvSpPr>
        <p:spPr>
          <a:xfrm flipH="1">
            <a:off x="838462" y="2234318"/>
            <a:ext cx="2473470" cy="30948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2B352F-A1C1-425A-B1BA-BB79CDA7176E}"/>
              </a:ext>
            </a:extLst>
          </p:cNvPr>
          <p:cNvSpPr/>
          <p:nvPr/>
        </p:nvSpPr>
        <p:spPr>
          <a:xfrm flipH="1">
            <a:off x="9291444" y="2234317"/>
            <a:ext cx="2637347" cy="31226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105881A-D8FC-4219-9258-37D5323BA151}"/>
              </a:ext>
            </a:extLst>
          </p:cNvPr>
          <p:cNvGrpSpPr/>
          <p:nvPr/>
        </p:nvGrpSpPr>
        <p:grpSpPr>
          <a:xfrm flipH="1">
            <a:off x="838462" y="5510085"/>
            <a:ext cx="2468480" cy="339049"/>
            <a:chOff x="8688924" y="4264068"/>
            <a:chExt cx="2160000" cy="369332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E76050D-AF48-4229-BD14-B87F994215A0}"/>
                </a:ext>
              </a:extLst>
            </p:cNvPr>
            <p:cNvCxnSpPr>
              <a:cxnSpLocks/>
            </p:cNvCxnSpPr>
            <p:nvPr/>
          </p:nvCxnSpPr>
          <p:spPr>
            <a:xfrm>
              <a:off x="8688924" y="4458656"/>
              <a:ext cx="2160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0647B6-5CD7-4052-9CED-5705703D92E0}"/>
                </a:ext>
              </a:extLst>
            </p:cNvPr>
            <p:cNvSpPr txBox="1"/>
            <p:nvPr/>
          </p:nvSpPr>
          <p:spPr>
            <a:xfrm>
              <a:off x="9566084" y="4264068"/>
              <a:ext cx="4860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3m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22C0EF7-E8E1-4ED3-9704-4D1B72A802F2}"/>
              </a:ext>
            </a:extLst>
          </p:cNvPr>
          <p:cNvGrpSpPr/>
          <p:nvPr/>
        </p:nvGrpSpPr>
        <p:grpSpPr>
          <a:xfrm flipH="1">
            <a:off x="4902118" y="5520007"/>
            <a:ext cx="3658035" cy="369332"/>
            <a:chOff x="8688924" y="4264068"/>
            <a:chExt cx="2160000" cy="369332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F8E9A16C-E199-4973-AEF8-FA37B2EF1D4E}"/>
                </a:ext>
              </a:extLst>
            </p:cNvPr>
            <p:cNvCxnSpPr>
              <a:cxnSpLocks/>
            </p:cNvCxnSpPr>
            <p:nvPr/>
          </p:nvCxnSpPr>
          <p:spPr>
            <a:xfrm>
              <a:off x="8688924" y="4458656"/>
              <a:ext cx="2160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6DCAD5-E5F3-45DD-9A05-97A9CB07397F}"/>
                </a:ext>
              </a:extLst>
            </p:cNvPr>
            <p:cNvSpPr txBox="1"/>
            <p:nvPr/>
          </p:nvSpPr>
          <p:spPr>
            <a:xfrm>
              <a:off x="9566084" y="4264068"/>
              <a:ext cx="286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5m</a:t>
              </a:r>
            </a:p>
          </p:txBody>
        </p:sp>
      </p:grp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C1BB4B2-0091-4800-BB22-7C9F8FF2AE33}"/>
              </a:ext>
            </a:extLst>
          </p:cNvPr>
          <p:cNvCxnSpPr>
            <a:cxnSpLocks/>
          </p:cNvCxnSpPr>
          <p:nvPr/>
        </p:nvCxnSpPr>
        <p:spPr>
          <a:xfrm flipV="1">
            <a:off x="3470267" y="4321380"/>
            <a:ext cx="0" cy="9465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1E6F5D21-9787-483D-B94F-C862A04BA417}"/>
              </a:ext>
            </a:extLst>
          </p:cNvPr>
          <p:cNvSpPr txBox="1"/>
          <p:nvPr/>
        </p:nvSpPr>
        <p:spPr>
          <a:xfrm flipH="1">
            <a:off x="3382863" y="457457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 m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F3E2D2E-5AEA-4A8B-80F7-F6117A61C202}"/>
              </a:ext>
            </a:extLst>
          </p:cNvPr>
          <p:cNvSpPr/>
          <p:nvPr/>
        </p:nvSpPr>
        <p:spPr>
          <a:xfrm flipH="1">
            <a:off x="4927383" y="4716429"/>
            <a:ext cx="3307389" cy="401535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ACC6F52-7907-4B43-A1C0-AC5D5DE86440}"/>
              </a:ext>
            </a:extLst>
          </p:cNvPr>
          <p:cNvSpPr/>
          <p:nvPr/>
        </p:nvSpPr>
        <p:spPr>
          <a:xfrm flipH="1">
            <a:off x="4927383" y="3466701"/>
            <a:ext cx="3605962" cy="198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E532C70-604F-4672-8606-CA7DF241DDC0}"/>
              </a:ext>
            </a:extLst>
          </p:cNvPr>
          <p:cNvCxnSpPr>
            <a:cxnSpLocks/>
          </p:cNvCxnSpPr>
          <p:nvPr/>
        </p:nvCxnSpPr>
        <p:spPr>
          <a:xfrm>
            <a:off x="4926485" y="4321222"/>
            <a:ext cx="1734861" cy="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70B84AE-F867-4D03-8F72-4BE7F4CFB293}"/>
              </a:ext>
            </a:extLst>
          </p:cNvPr>
          <p:cNvCxnSpPr>
            <a:cxnSpLocks/>
          </p:cNvCxnSpPr>
          <p:nvPr/>
        </p:nvCxnSpPr>
        <p:spPr>
          <a:xfrm>
            <a:off x="850352" y="4319676"/>
            <a:ext cx="1666560" cy="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2753C029-7E14-42FD-A198-B2375669C464}"/>
              </a:ext>
            </a:extLst>
          </p:cNvPr>
          <p:cNvSpPr/>
          <p:nvPr/>
        </p:nvSpPr>
        <p:spPr>
          <a:xfrm flipH="1">
            <a:off x="1526216" y="3466703"/>
            <a:ext cx="1433029" cy="297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C1795B38-F168-4D15-AB75-D0D6E30C6E71}"/>
              </a:ext>
            </a:extLst>
          </p:cNvPr>
          <p:cNvCxnSpPr>
            <a:cxnSpLocks/>
          </p:cNvCxnSpPr>
          <p:nvPr/>
        </p:nvCxnSpPr>
        <p:spPr>
          <a:xfrm flipV="1">
            <a:off x="2516912" y="2791115"/>
            <a:ext cx="0" cy="149569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4775F57-074D-43C0-B99F-8BA71552F0CC}"/>
              </a:ext>
            </a:extLst>
          </p:cNvPr>
          <p:cNvCxnSpPr/>
          <p:nvPr/>
        </p:nvCxnSpPr>
        <p:spPr>
          <a:xfrm>
            <a:off x="6688152" y="3401501"/>
            <a:ext cx="1872000" cy="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4568A49-74DE-42D0-99C2-DB048008C28B}"/>
              </a:ext>
            </a:extLst>
          </p:cNvPr>
          <p:cNvCxnSpPr>
            <a:cxnSpLocks/>
          </p:cNvCxnSpPr>
          <p:nvPr/>
        </p:nvCxnSpPr>
        <p:spPr>
          <a:xfrm flipV="1">
            <a:off x="6661346" y="3405147"/>
            <a:ext cx="7951" cy="91452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75CC4B2-543E-4145-9C8C-02E8AC83F9FC}"/>
              </a:ext>
            </a:extLst>
          </p:cNvPr>
          <p:cNvSpPr txBox="1"/>
          <p:nvPr/>
        </p:nvSpPr>
        <p:spPr>
          <a:xfrm flipH="1">
            <a:off x="6307632" y="2361768"/>
            <a:ext cx="1754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Changing Area &amp;</a:t>
            </a:r>
            <a:br>
              <a:rPr lang="en-GB" dirty="0"/>
            </a:br>
            <a:r>
              <a:rPr lang="en-GB" dirty="0"/>
              <a:t>Dry Storage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0513F06-3112-4ADA-855D-97D375A8FD07}"/>
              </a:ext>
            </a:extLst>
          </p:cNvPr>
          <p:cNvSpPr txBox="1"/>
          <p:nvPr/>
        </p:nvSpPr>
        <p:spPr>
          <a:xfrm flipH="1">
            <a:off x="958499" y="3489565"/>
            <a:ext cx="1521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Changing area</a:t>
            </a:r>
            <a:br>
              <a:rPr lang="en-GB" dirty="0"/>
            </a:br>
            <a:r>
              <a:rPr lang="en-GB" dirty="0"/>
              <a:t>&amp; Dry Storage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7C65B51-81B7-467B-8BF9-51D08D412E9F}"/>
              </a:ext>
            </a:extLst>
          </p:cNvPr>
          <p:cNvSpPr txBox="1"/>
          <p:nvPr/>
        </p:nvSpPr>
        <p:spPr>
          <a:xfrm flipH="1">
            <a:off x="1307224" y="4714040"/>
            <a:ext cx="1380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Boat Storage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96C06A9-96E6-4494-9DA7-BB16D26B0830}"/>
              </a:ext>
            </a:extLst>
          </p:cNvPr>
          <p:cNvGrpSpPr/>
          <p:nvPr/>
        </p:nvGrpSpPr>
        <p:grpSpPr>
          <a:xfrm flipH="1">
            <a:off x="4009924" y="4506746"/>
            <a:ext cx="895737" cy="818214"/>
            <a:chOff x="7688174" y="3099364"/>
            <a:chExt cx="895737" cy="902955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CCBED84-7838-4780-AE81-DE5002F21E7D}"/>
                </a:ext>
              </a:extLst>
            </p:cNvPr>
            <p:cNvSpPr/>
            <p:nvPr/>
          </p:nvSpPr>
          <p:spPr>
            <a:xfrm>
              <a:off x="7688174" y="30993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B74673B-7ABA-4785-BB45-41C64C26BE74}"/>
                </a:ext>
              </a:extLst>
            </p:cNvPr>
            <p:cNvSpPr/>
            <p:nvPr/>
          </p:nvSpPr>
          <p:spPr>
            <a:xfrm>
              <a:off x="7840574" y="32517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BAD3222B-8A6B-420F-A5DD-275B5DB8A0DE}"/>
                </a:ext>
              </a:extLst>
            </p:cNvPr>
            <p:cNvSpPr/>
            <p:nvPr/>
          </p:nvSpPr>
          <p:spPr>
            <a:xfrm>
              <a:off x="7992974" y="34041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117277F-4739-4B1D-AE5B-4ABB668BAF02}"/>
                </a:ext>
              </a:extLst>
            </p:cNvPr>
            <p:cNvSpPr/>
            <p:nvPr/>
          </p:nvSpPr>
          <p:spPr>
            <a:xfrm>
              <a:off x="8145374" y="35565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1259FA2-FD0D-4563-BCC5-B352145F6B2C}"/>
                </a:ext>
              </a:extLst>
            </p:cNvPr>
            <p:cNvSpPr/>
            <p:nvPr/>
          </p:nvSpPr>
          <p:spPr>
            <a:xfrm>
              <a:off x="8297774" y="37089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80B11A6F-A221-444B-B3E9-4D383DE571C7}"/>
                </a:ext>
              </a:extLst>
            </p:cNvPr>
            <p:cNvSpPr/>
            <p:nvPr/>
          </p:nvSpPr>
          <p:spPr>
            <a:xfrm>
              <a:off x="8450174" y="3861364"/>
              <a:ext cx="133737" cy="14095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DBA2F295-732B-46DD-81AE-9E24BE6AA83D}"/>
              </a:ext>
            </a:extLst>
          </p:cNvPr>
          <p:cNvSpPr txBox="1"/>
          <p:nvPr/>
        </p:nvSpPr>
        <p:spPr>
          <a:xfrm flipH="1">
            <a:off x="9334920" y="5072501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Sails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F7145E6-C83C-428E-9CBF-4D2B7B472453}"/>
              </a:ext>
            </a:extLst>
          </p:cNvPr>
          <p:cNvSpPr txBox="1"/>
          <p:nvPr/>
        </p:nvSpPr>
        <p:spPr>
          <a:xfrm flipH="1">
            <a:off x="10048813" y="5055275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Dingy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9EE2430-EA75-4F1A-BBBE-2337FF9488FE}"/>
              </a:ext>
            </a:extLst>
          </p:cNvPr>
          <p:cNvSpPr txBox="1"/>
          <p:nvPr/>
        </p:nvSpPr>
        <p:spPr>
          <a:xfrm flipH="1">
            <a:off x="10752415" y="50449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Canoe</a:t>
            </a:r>
          </a:p>
        </p:txBody>
      </p:sp>
      <p:sp>
        <p:nvSpPr>
          <p:cNvPr id="100" name="Arrow: Pentagon 99">
            <a:extLst>
              <a:ext uri="{FF2B5EF4-FFF2-40B4-BE49-F238E27FC236}">
                <a16:creationId xmlns:a16="http://schemas.microsoft.com/office/drawing/2014/main" id="{177BAA03-6A69-41FA-B053-68712B715F38}"/>
              </a:ext>
            </a:extLst>
          </p:cNvPr>
          <p:cNvSpPr/>
          <p:nvPr/>
        </p:nvSpPr>
        <p:spPr>
          <a:xfrm flipH="1">
            <a:off x="6596576" y="4719097"/>
            <a:ext cx="1791809" cy="396201"/>
          </a:xfrm>
          <a:prstGeom prst="homePlat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18A2FB7-E59A-45B2-8627-6524116E5FBA}"/>
              </a:ext>
            </a:extLst>
          </p:cNvPr>
          <p:cNvSpPr/>
          <p:nvPr/>
        </p:nvSpPr>
        <p:spPr>
          <a:xfrm flipH="1">
            <a:off x="6596576" y="4647538"/>
            <a:ext cx="1791809" cy="28574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ED21F32-AAB4-4104-A60C-D3932AE5E4B7}"/>
              </a:ext>
            </a:extLst>
          </p:cNvPr>
          <p:cNvSpPr txBox="1"/>
          <p:nvPr/>
        </p:nvSpPr>
        <p:spPr>
          <a:xfrm flipH="1">
            <a:off x="7223675" y="5051488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Dingy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5BB9E84-47E1-4624-ADEF-6C4C2AC033D9}"/>
              </a:ext>
            </a:extLst>
          </p:cNvPr>
          <p:cNvSpPr txBox="1"/>
          <p:nvPr/>
        </p:nvSpPr>
        <p:spPr>
          <a:xfrm flipH="1">
            <a:off x="4878915" y="5037777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Canoe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1D75593-B4E9-4760-A09B-424623CCDB6E}"/>
              </a:ext>
            </a:extLst>
          </p:cNvPr>
          <p:cNvSpPr txBox="1"/>
          <p:nvPr/>
        </p:nvSpPr>
        <p:spPr>
          <a:xfrm flipH="1">
            <a:off x="7032781" y="3675412"/>
            <a:ext cx="1291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Sails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0AE8340-0C3C-4C39-A24B-A0FD6F120FE0}"/>
              </a:ext>
            </a:extLst>
          </p:cNvPr>
          <p:cNvCxnSpPr>
            <a:cxnSpLocks/>
          </p:cNvCxnSpPr>
          <p:nvPr/>
        </p:nvCxnSpPr>
        <p:spPr>
          <a:xfrm flipV="1">
            <a:off x="10143080" y="3334764"/>
            <a:ext cx="0" cy="92411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0CB66911-14D7-4655-928C-042A20FDDB03}"/>
              </a:ext>
            </a:extLst>
          </p:cNvPr>
          <p:cNvSpPr/>
          <p:nvPr/>
        </p:nvSpPr>
        <p:spPr>
          <a:xfrm>
            <a:off x="9463211" y="3638537"/>
            <a:ext cx="62485" cy="1484425"/>
          </a:xfrm>
          <a:prstGeom prst="triangl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DB8CB40E-5FF9-4E78-8068-CE0CECAC4773}"/>
              </a:ext>
            </a:extLst>
          </p:cNvPr>
          <p:cNvSpPr/>
          <p:nvPr/>
        </p:nvSpPr>
        <p:spPr>
          <a:xfrm>
            <a:off x="9607821" y="3638537"/>
            <a:ext cx="62485" cy="1484425"/>
          </a:xfrm>
          <a:prstGeom prst="triangl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EBB56EE-14AD-4BED-9AA6-DC8001A14489}"/>
              </a:ext>
            </a:extLst>
          </p:cNvPr>
          <p:cNvSpPr/>
          <p:nvPr/>
        </p:nvSpPr>
        <p:spPr>
          <a:xfrm>
            <a:off x="9752431" y="3638537"/>
            <a:ext cx="62485" cy="1484425"/>
          </a:xfrm>
          <a:prstGeom prst="triangl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508CAFD-09DF-4F48-9211-71449070E037}"/>
              </a:ext>
            </a:extLst>
          </p:cNvPr>
          <p:cNvGrpSpPr/>
          <p:nvPr/>
        </p:nvGrpSpPr>
        <p:grpSpPr>
          <a:xfrm>
            <a:off x="10436737" y="4732637"/>
            <a:ext cx="1387102" cy="391299"/>
            <a:chOff x="1311765" y="3365011"/>
            <a:chExt cx="1156759" cy="391299"/>
          </a:xfrm>
          <a:solidFill>
            <a:schemeClr val="bg2">
              <a:lumMod val="90000"/>
            </a:schemeClr>
          </a:solidFill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FC21124D-563A-4510-9857-F2051EC3FB69}"/>
                </a:ext>
              </a:extLst>
            </p:cNvPr>
            <p:cNvSpPr/>
            <p:nvPr/>
          </p:nvSpPr>
          <p:spPr>
            <a:xfrm>
              <a:off x="1311765" y="3365011"/>
              <a:ext cx="1156759" cy="229915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F11F23FC-7E4A-4FBA-BF19-D84B0CCFB027}"/>
                </a:ext>
              </a:extLst>
            </p:cNvPr>
            <p:cNvSpPr/>
            <p:nvPr/>
          </p:nvSpPr>
          <p:spPr>
            <a:xfrm flipV="1">
              <a:off x="1375648" y="3609579"/>
              <a:ext cx="1053321" cy="146731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3B41BDA-6E3B-4788-A69C-B2C728300CF8}"/>
              </a:ext>
            </a:extLst>
          </p:cNvPr>
          <p:cNvGrpSpPr/>
          <p:nvPr/>
        </p:nvGrpSpPr>
        <p:grpSpPr>
          <a:xfrm rot="5400000">
            <a:off x="9854472" y="4686707"/>
            <a:ext cx="547642" cy="301115"/>
            <a:chOff x="1311765" y="3505198"/>
            <a:chExt cx="1156759" cy="251112"/>
          </a:xfrm>
          <a:solidFill>
            <a:schemeClr val="bg2">
              <a:lumMod val="90000"/>
            </a:schemeClr>
          </a:solidFill>
        </p:grpSpPr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E0D6A831-EED3-41F2-9957-27A14361D2BF}"/>
                </a:ext>
              </a:extLst>
            </p:cNvPr>
            <p:cNvSpPr/>
            <p:nvPr/>
          </p:nvSpPr>
          <p:spPr>
            <a:xfrm>
              <a:off x="1311765" y="3505198"/>
              <a:ext cx="1156759" cy="8972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73F3C95D-290D-4632-8139-40F2EEE28FCD}"/>
                </a:ext>
              </a:extLst>
            </p:cNvPr>
            <p:cNvSpPr/>
            <p:nvPr/>
          </p:nvSpPr>
          <p:spPr>
            <a:xfrm flipV="1">
              <a:off x="1375648" y="3609579"/>
              <a:ext cx="1053321" cy="146731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FF1B5F0A-D5B5-42A7-88D3-5DEC7DC9C66D}"/>
              </a:ext>
            </a:extLst>
          </p:cNvPr>
          <p:cNvCxnSpPr/>
          <p:nvPr/>
        </p:nvCxnSpPr>
        <p:spPr>
          <a:xfrm flipH="1">
            <a:off x="10181444" y="4234294"/>
            <a:ext cx="1729604" cy="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754A3013-3870-B0DE-AEC8-CC27EADD6B93}"/>
              </a:ext>
            </a:extLst>
          </p:cNvPr>
          <p:cNvSpPr/>
          <p:nvPr/>
        </p:nvSpPr>
        <p:spPr>
          <a:xfrm>
            <a:off x="845368" y="2234523"/>
            <a:ext cx="1683014" cy="11403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1082BFB1-C097-4D99-D8D2-9C42B7CD2759}"/>
              </a:ext>
            </a:extLst>
          </p:cNvPr>
          <p:cNvCxnSpPr>
            <a:cxnSpLocks/>
          </p:cNvCxnSpPr>
          <p:nvPr/>
        </p:nvCxnSpPr>
        <p:spPr>
          <a:xfrm flipV="1">
            <a:off x="354822" y="1820350"/>
            <a:ext cx="0" cy="347281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5456FCA6-73A7-0022-971D-481C5B3F8014}"/>
              </a:ext>
            </a:extLst>
          </p:cNvPr>
          <p:cNvSpPr txBox="1"/>
          <p:nvPr/>
        </p:nvSpPr>
        <p:spPr>
          <a:xfrm flipH="1">
            <a:off x="164761" y="4224527"/>
            <a:ext cx="660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3.4m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1C672A37-D819-1E06-E911-4AD06CD951F5}"/>
              </a:ext>
            </a:extLst>
          </p:cNvPr>
          <p:cNvCxnSpPr>
            <a:cxnSpLocks/>
          </p:cNvCxnSpPr>
          <p:nvPr/>
        </p:nvCxnSpPr>
        <p:spPr>
          <a:xfrm flipV="1">
            <a:off x="3470267" y="3374870"/>
            <a:ext cx="0" cy="94651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1799A8F5-04BB-993C-763F-FBAD59458207}"/>
              </a:ext>
            </a:extLst>
          </p:cNvPr>
          <p:cNvSpPr txBox="1"/>
          <p:nvPr/>
        </p:nvSpPr>
        <p:spPr>
          <a:xfrm flipH="1">
            <a:off x="3382863" y="362806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 m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B60A4DC-BE7F-498B-3BA7-A3B900AC8160}"/>
              </a:ext>
            </a:extLst>
          </p:cNvPr>
          <p:cNvSpPr/>
          <p:nvPr/>
        </p:nvSpPr>
        <p:spPr>
          <a:xfrm>
            <a:off x="10143080" y="2236606"/>
            <a:ext cx="1785711" cy="11403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55537C7-9C4A-698A-7F5E-11F09DA37C73}"/>
              </a:ext>
            </a:extLst>
          </p:cNvPr>
          <p:cNvCxnSpPr>
            <a:cxnSpLocks/>
          </p:cNvCxnSpPr>
          <p:nvPr/>
        </p:nvCxnSpPr>
        <p:spPr>
          <a:xfrm>
            <a:off x="2480262" y="1828800"/>
            <a:ext cx="82668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A6AB81B-C493-41E7-B153-DB4C52D3921C}"/>
              </a:ext>
            </a:extLst>
          </p:cNvPr>
          <p:cNvSpPr txBox="1"/>
          <p:nvPr/>
        </p:nvSpPr>
        <p:spPr>
          <a:xfrm flipH="1">
            <a:off x="2687302" y="1355315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 m</a:t>
            </a: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C9B68B5C-8A60-F41C-4A08-2C367F06D2D2}"/>
              </a:ext>
            </a:extLst>
          </p:cNvPr>
          <p:cNvCxnSpPr>
            <a:cxnSpLocks/>
          </p:cNvCxnSpPr>
          <p:nvPr/>
        </p:nvCxnSpPr>
        <p:spPr>
          <a:xfrm>
            <a:off x="6661346" y="1647244"/>
            <a:ext cx="187199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92C79FEA-823B-ED00-FCD2-8264B9E8C3AE}"/>
              </a:ext>
            </a:extLst>
          </p:cNvPr>
          <p:cNvSpPr txBox="1"/>
          <p:nvPr/>
        </p:nvSpPr>
        <p:spPr>
          <a:xfrm flipH="1">
            <a:off x="7311840" y="1236332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2.5 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F99B23-0738-A0DA-149B-A7C68DEF6CB3}"/>
              </a:ext>
            </a:extLst>
          </p:cNvPr>
          <p:cNvSpPr/>
          <p:nvPr/>
        </p:nvSpPr>
        <p:spPr>
          <a:xfrm rot="459933">
            <a:off x="723570" y="2011679"/>
            <a:ext cx="2737218" cy="375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71FA68-B4BC-9222-5AB0-D2A095663AB6}"/>
              </a:ext>
            </a:extLst>
          </p:cNvPr>
          <p:cNvSpPr/>
          <p:nvPr/>
        </p:nvSpPr>
        <p:spPr>
          <a:xfrm rot="21334236">
            <a:off x="9226498" y="2036796"/>
            <a:ext cx="2737218" cy="3758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EE383F-44A6-EB4E-3A71-6D948B023C61}"/>
              </a:ext>
            </a:extLst>
          </p:cNvPr>
          <p:cNvSpPr/>
          <p:nvPr/>
        </p:nvSpPr>
        <p:spPr>
          <a:xfrm>
            <a:off x="4753261" y="1856887"/>
            <a:ext cx="3965115" cy="386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0B5436-CFB2-3FD7-2A85-A712DF7C4D23}"/>
              </a:ext>
            </a:extLst>
          </p:cNvPr>
          <p:cNvSpPr txBox="1"/>
          <p:nvPr/>
        </p:nvSpPr>
        <p:spPr>
          <a:xfrm>
            <a:off x="9006036" y="5783532"/>
            <a:ext cx="2352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These dimensions are rough, see design for accurate</a:t>
            </a:r>
          </a:p>
        </p:txBody>
      </p:sp>
    </p:spTree>
    <p:extLst>
      <p:ext uri="{BB962C8B-B14F-4D97-AF65-F5344CB8AC3E}">
        <p14:creationId xmlns:p14="http://schemas.microsoft.com/office/powerpoint/2010/main" val="1870621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0179208-7207-BAF4-6BB3-56357B2A9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Flood Assessment for 70 Seaview Road Boathouse (minor extension) Proposal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D78B19-A926-A81F-38E0-A967061D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85276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your site address</a:t>
            </a:r>
          </a:p>
          <a:p>
            <a:pPr lvl="1"/>
            <a:r>
              <a:rPr lang="en-GB" sz="1200" dirty="0">
                <a:solidFill>
                  <a:srgbClr val="0B0C0C"/>
                </a:solidFill>
                <a:latin typeface="GDS Transport"/>
              </a:rPr>
              <a:t>70 Seaview Road, Hayling Island, PO11 9PE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a description of your development</a:t>
            </a:r>
          </a:p>
          <a:p>
            <a:pPr lvl="1"/>
            <a:r>
              <a:rPr lang="en-GB" sz="1200" dirty="0">
                <a:solidFill>
                  <a:srgbClr val="0B0C0C"/>
                </a:solidFill>
                <a:latin typeface="GDS Transport"/>
              </a:rPr>
              <a:t>Wooden Boathouse stood on plastic legs, with lower wet floor for boats, and a raised dry floor for clothes, changing, sails and other dry storage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an assessment of the flood risk from all sources of flooding for your development, plus an allowance for climate change</a:t>
            </a:r>
          </a:p>
          <a:p>
            <a:pPr lvl="1"/>
            <a:r>
              <a:rPr lang="en-GB" sz="1200" dirty="0">
                <a:solidFill>
                  <a:srgbClr val="0B0C0C"/>
                </a:solidFill>
                <a:latin typeface="GDS Transport"/>
              </a:rPr>
              <a:t>See next page. </a:t>
            </a:r>
            <a:r>
              <a:rPr lang="en-GB" sz="1200" dirty="0"/>
              <a:t>Boathouse Dry Floor will be 97cm above highest storm surge (1 in 200 years) after 30 years of climate change (Higher estimate)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the estimated flood level for your development, taking into account the impacts of climate change over its lifetime</a:t>
            </a:r>
          </a:p>
          <a:p>
            <a:pPr lvl="1"/>
            <a:r>
              <a:rPr lang="en-GB" sz="1200" b="0" i="0" dirty="0">
                <a:solidFill>
                  <a:srgbClr val="0B0C0C"/>
                </a:solidFill>
                <a:effectLst/>
                <a:latin typeface="GDS Transport"/>
              </a:rPr>
              <a:t>Given maintenance of the current sea defences there should be no flooding in 30 years allowing for climate change (Higher estimate)</a:t>
            </a:r>
          </a:p>
          <a:p>
            <a:pPr lvl="1"/>
            <a:r>
              <a:rPr lang="en-GB" sz="1200" b="0" i="0" dirty="0">
                <a:solidFill>
                  <a:srgbClr val="0B0C0C"/>
                </a:solidFill>
                <a:effectLst/>
                <a:latin typeface="GDS Transport"/>
              </a:rPr>
              <a:t>Coastal Partners proposal is to raise sea defences from 2032 – if this were to happen it would make </a:t>
            </a:r>
            <a:r>
              <a:rPr lang="en-GB" sz="1200" dirty="0">
                <a:solidFill>
                  <a:srgbClr val="0B0C0C"/>
                </a:solidFill>
                <a:latin typeface="GDS Transport"/>
              </a:rPr>
              <a:t>flooding less likely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details of the finished floor levels</a:t>
            </a:r>
          </a:p>
          <a:p>
            <a:pPr lvl="1"/>
            <a:r>
              <a:rPr lang="en-GB" sz="1200" dirty="0">
                <a:solidFill>
                  <a:srgbClr val="0B0C0C"/>
                </a:solidFill>
                <a:latin typeface="GDS Transport"/>
              </a:rPr>
              <a:t>See next page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details of your flood resistance and resilience plans</a:t>
            </a:r>
          </a:p>
          <a:p>
            <a:pPr lvl="1"/>
            <a:r>
              <a:rPr lang="en-GB" sz="1200" b="0" i="0" dirty="0">
                <a:solidFill>
                  <a:srgbClr val="0B0C0C"/>
                </a:solidFill>
                <a:effectLst/>
                <a:latin typeface="GDS Transport"/>
              </a:rPr>
              <a:t>There is an existing sea defence across the foot of the property which </a:t>
            </a:r>
            <a:r>
              <a:rPr lang="en-GB" sz="1200" dirty="0">
                <a:solidFill>
                  <a:srgbClr val="0B0C0C"/>
                </a:solidFill>
                <a:latin typeface="GDS Transport"/>
              </a:rPr>
              <a:t>has never been breached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lvl="1"/>
            <a:r>
              <a:rPr lang="en-GB" sz="1200" b="0" i="0" dirty="0">
                <a:solidFill>
                  <a:srgbClr val="0B0C0C"/>
                </a:solidFill>
                <a:effectLst/>
                <a:latin typeface="GDS Transport"/>
              </a:rPr>
              <a:t>We intend to continue to raise the current sea defences in line with sea level rise through regular adding of topsoil</a:t>
            </a:r>
          </a:p>
          <a:p>
            <a:pPr lvl="1"/>
            <a:r>
              <a:rPr lang="en-GB" sz="1200" dirty="0">
                <a:solidFill>
                  <a:srgbClr val="0B0C0C"/>
                </a:solidFill>
                <a:latin typeface="GDS Transport"/>
              </a:rPr>
              <a:t>Coastal Partners plan to increase the sea defences starting 2032 </a:t>
            </a:r>
            <a:r>
              <a:rPr lang="en-GB" sz="1050" dirty="0">
                <a:hlinkClick r:id="rId2"/>
              </a:rPr>
              <a:t>Draft Hayling Island Coastal Management Strategy Oct 2022 by </a:t>
            </a:r>
            <a:r>
              <a:rPr lang="en-GB" sz="1050" dirty="0" err="1">
                <a:hlinkClick r:id="rId2"/>
              </a:rPr>
              <a:t>coastalpartners</a:t>
            </a:r>
            <a:r>
              <a:rPr lang="en-GB" sz="1050" dirty="0">
                <a:hlinkClick r:id="rId2"/>
              </a:rPr>
              <a:t> - </a:t>
            </a:r>
            <a:r>
              <a:rPr lang="en-GB" sz="1050" dirty="0" err="1">
                <a:hlinkClick r:id="rId2"/>
              </a:rPr>
              <a:t>Issuu</a:t>
            </a:r>
            <a:endParaRPr lang="en-GB" sz="1200" b="0" i="0" dirty="0">
              <a:solidFill>
                <a:srgbClr val="0B0C0C"/>
              </a:solidFill>
              <a:effectLst/>
              <a:latin typeface="GDS Transport"/>
            </a:endParaRPr>
          </a:p>
          <a:p>
            <a:pPr lvl="1"/>
            <a:r>
              <a:rPr lang="en-GB" sz="1200" b="0" i="0" dirty="0">
                <a:solidFill>
                  <a:srgbClr val="0B0C0C"/>
                </a:solidFill>
                <a:effectLst/>
                <a:latin typeface="GDS Transport"/>
              </a:rPr>
              <a:t>Boathouse will be stood on plastic legs, and the dry floor is 97cm above highest expected storm surge in 30 years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any supporting plans and drawings</a:t>
            </a:r>
          </a:p>
          <a:p>
            <a:pPr lvl="1"/>
            <a:r>
              <a:rPr lang="en-GB" sz="1200" b="0" i="0" dirty="0">
                <a:solidFill>
                  <a:srgbClr val="0B0C0C"/>
                </a:solidFill>
                <a:effectLst/>
                <a:latin typeface="GDS Transport"/>
              </a:rPr>
              <a:t>See next page, following pages, and submitted plans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B0C0C"/>
                </a:solidFill>
                <a:effectLst/>
                <a:latin typeface="GDS Transport"/>
              </a:rPr>
              <a:t>any other information the relevant standing advice tells you to include</a:t>
            </a:r>
          </a:p>
        </p:txBody>
      </p:sp>
    </p:spTree>
    <p:extLst>
      <p:ext uri="{BB962C8B-B14F-4D97-AF65-F5344CB8AC3E}">
        <p14:creationId xmlns:p14="http://schemas.microsoft.com/office/powerpoint/2010/main" val="3677274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B906B311-9061-40F5-B334-9DD2E60C5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64" y="75113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Flood Assessment</a:t>
            </a:r>
            <a:br>
              <a:rPr lang="en-GB" dirty="0"/>
            </a:br>
            <a:r>
              <a:rPr lang="en-GB" sz="2800" dirty="0"/>
              <a:t>Boathouse Dry Floor will be 97cm</a:t>
            </a:r>
            <a:br>
              <a:rPr lang="en-GB" sz="2800" dirty="0"/>
            </a:br>
            <a:r>
              <a:rPr lang="en-GB" sz="2800" dirty="0"/>
              <a:t>above highest storm surge</a:t>
            </a:r>
            <a:br>
              <a:rPr lang="en-GB" sz="2800" dirty="0"/>
            </a:br>
            <a:r>
              <a:rPr lang="en-GB" sz="2800" dirty="0"/>
              <a:t>allowing for 30 years of climate change</a:t>
            </a:r>
            <a:br>
              <a:rPr lang="en-GB" sz="2800" dirty="0"/>
            </a:b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5600E-915C-4318-B155-B170E23B0DBB}"/>
              </a:ext>
            </a:extLst>
          </p:cNvPr>
          <p:cNvSpPr/>
          <p:nvPr/>
        </p:nvSpPr>
        <p:spPr>
          <a:xfrm flipH="1">
            <a:off x="7494242" y="539397"/>
            <a:ext cx="3658035" cy="31226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ACC6F52-7907-4B43-A1C0-AC5D5DE86440}"/>
              </a:ext>
            </a:extLst>
          </p:cNvPr>
          <p:cNvSpPr/>
          <p:nvPr/>
        </p:nvSpPr>
        <p:spPr>
          <a:xfrm flipH="1">
            <a:off x="7519508" y="1771781"/>
            <a:ext cx="3605962" cy="198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E532C70-604F-4672-8606-CA7DF241DDC0}"/>
              </a:ext>
            </a:extLst>
          </p:cNvPr>
          <p:cNvCxnSpPr>
            <a:cxnSpLocks/>
          </p:cNvCxnSpPr>
          <p:nvPr/>
        </p:nvCxnSpPr>
        <p:spPr>
          <a:xfrm>
            <a:off x="7518610" y="2626302"/>
            <a:ext cx="1734861" cy="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4775F57-074D-43C0-B99F-8BA71552F0CC}"/>
              </a:ext>
            </a:extLst>
          </p:cNvPr>
          <p:cNvCxnSpPr/>
          <p:nvPr/>
        </p:nvCxnSpPr>
        <p:spPr>
          <a:xfrm>
            <a:off x="9280277" y="1706581"/>
            <a:ext cx="1872000" cy="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4568A49-74DE-42D0-99C2-DB048008C28B}"/>
              </a:ext>
            </a:extLst>
          </p:cNvPr>
          <p:cNvCxnSpPr>
            <a:cxnSpLocks/>
          </p:cNvCxnSpPr>
          <p:nvPr/>
        </p:nvCxnSpPr>
        <p:spPr>
          <a:xfrm flipV="1">
            <a:off x="9253471" y="1710227"/>
            <a:ext cx="7951" cy="91452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75CC4B2-543E-4145-9C8C-02E8AC83F9FC}"/>
              </a:ext>
            </a:extLst>
          </p:cNvPr>
          <p:cNvSpPr txBox="1"/>
          <p:nvPr/>
        </p:nvSpPr>
        <p:spPr>
          <a:xfrm flipH="1">
            <a:off x="7859928" y="2194219"/>
            <a:ext cx="1048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Dry Floor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1D75593-B4E9-4760-A09B-424623CCDB6E}"/>
              </a:ext>
            </a:extLst>
          </p:cNvPr>
          <p:cNvSpPr txBox="1"/>
          <p:nvPr/>
        </p:nvSpPr>
        <p:spPr>
          <a:xfrm flipH="1">
            <a:off x="7786505" y="3212107"/>
            <a:ext cx="1291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Wet Floor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EE383F-44A6-EB4E-3A71-6D948B023C61}"/>
              </a:ext>
            </a:extLst>
          </p:cNvPr>
          <p:cNvSpPr/>
          <p:nvPr/>
        </p:nvSpPr>
        <p:spPr>
          <a:xfrm>
            <a:off x="7345386" y="161967"/>
            <a:ext cx="3965115" cy="386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BBE310-8043-B872-55D9-933DEDDBF03D}"/>
              </a:ext>
            </a:extLst>
          </p:cNvPr>
          <p:cNvSpPr txBox="1"/>
          <p:nvPr/>
        </p:nvSpPr>
        <p:spPr>
          <a:xfrm>
            <a:off x="833511" y="6114553"/>
            <a:ext cx="2550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Ordnance Datum Newlyn</a:t>
            </a:r>
          </a:p>
          <a:p>
            <a:pPr algn="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FC4691-49C3-5EA7-D8DE-CF9F50A6B0A2}"/>
              </a:ext>
            </a:extLst>
          </p:cNvPr>
          <p:cNvSpPr txBox="1"/>
          <p:nvPr/>
        </p:nvSpPr>
        <p:spPr>
          <a:xfrm>
            <a:off x="129278" y="5707879"/>
            <a:ext cx="32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Maximum normal local tide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2B1DA-5E9F-4943-3AB6-FCF1C2B9909D}"/>
              </a:ext>
            </a:extLst>
          </p:cNvPr>
          <p:cNvSpPr txBox="1"/>
          <p:nvPr/>
        </p:nvSpPr>
        <p:spPr>
          <a:xfrm>
            <a:off x="1086015" y="4894535"/>
            <a:ext cx="2298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1 in 200 Year surge***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4C0C7B-FA85-FBDF-B441-6FB353CD2712}"/>
              </a:ext>
            </a:extLst>
          </p:cNvPr>
          <p:cNvSpPr txBox="1"/>
          <p:nvPr/>
        </p:nvSpPr>
        <p:spPr>
          <a:xfrm>
            <a:off x="994643" y="4487863"/>
            <a:ext cx="238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Existing sea defences**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386BE9-DDBB-8C21-325D-DB90D432B443}"/>
              </a:ext>
            </a:extLst>
          </p:cNvPr>
          <p:cNvSpPr/>
          <p:nvPr/>
        </p:nvSpPr>
        <p:spPr>
          <a:xfrm>
            <a:off x="7621018" y="3874822"/>
            <a:ext cx="198783" cy="335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B65D3D-CA59-E65C-55C9-9A2C9B512B8B}"/>
              </a:ext>
            </a:extLst>
          </p:cNvPr>
          <p:cNvSpPr/>
          <p:nvPr/>
        </p:nvSpPr>
        <p:spPr>
          <a:xfrm>
            <a:off x="10781727" y="3880700"/>
            <a:ext cx="198783" cy="335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E04E377-3F3C-4ABA-76CA-CA62AFDD9D15}"/>
              </a:ext>
            </a:extLst>
          </p:cNvPr>
          <p:cNvCxnSpPr/>
          <p:nvPr/>
        </p:nvCxnSpPr>
        <p:spPr>
          <a:xfrm>
            <a:off x="7111145" y="2624756"/>
            <a:ext cx="0" cy="100528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8613EA3-E4BE-EA5B-9489-1091DEA5502E}"/>
              </a:ext>
            </a:extLst>
          </p:cNvPr>
          <p:cNvSpPr txBox="1"/>
          <p:nvPr/>
        </p:nvSpPr>
        <p:spPr>
          <a:xfrm flipH="1">
            <a:off x="6675705" y="368242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45cm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222B13-32AB-E068-1F6C-CAAA96ADE465}"/>
              </a:ext>
            </a:extLst>
          </p:cNvPr>
          <p:cNvSpPr txBox="1"/>
          <p:nvPr/>
        </p:nvSpPr>
        <p:spPr>
          <a:xfrm flipH="1">
            <a:off x="6563387" y="2910826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100 cm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4C81CC5-044D-2AFB-61DE-B237CDE2D34D}"/>
              </a:ext>
            </a:extLst>
          </p:cNvPr>
          <p:cNvCxnSpPr>
            <a:cxnSpLocks/>
          </p:cNvCxnSpPr>
          <p:nvPr/>
        </p:nvCxnSpPr>
        <p:spPr>
          <a:xfrm>
            <a:off x="7111145" y="3613710"/>
            <a:ext cx="4004" cy="6042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43151EA-0928-5B12-0ACD-5B36573D445B}"/>
              </a:ext>
            </a:extLst>
          </p:cNvPr>
          <p:cNvSpPr txBox="1"/>
          <p:nvPr/>
        </p:nvSpPr>
        <p:spPr>
          <a:xfrm>
            <a:off x="1280728" y="5301207"/>
            <a:ext cx="2084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Site Lowest level***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E7942B0-AAE3-D008-8317-F93140E2296E}"/>
              </a:ext>
            </a:extLst>
          </p:cNvPr>
          <p:cNvCxnSpPr>
            <a:stCxn id="15" idx="2"/>
          </p:cNvCxnSpPr>
          <p:nvPr/>
        </p:nvCxnSpPr>
        <p:spPr>
          <a:xfrm flipH="1" flipV="1">
            <a:off x="6538707" y="4196074"/>
            <a:ext cx="4342412" cy="19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691A220-77F5-6F46-226E-B6F4B5AF3235}"/>
              </a:ext>
            </a:extLst>
          </p:cNvPr>
          <p:cNvSpPr txBox="1"/>
          <p:nvPr/>
        </p:nvSpPr>
        <p:spPr>
          <a:xfrm>
            <a:off x="3590028" y="5697669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273 cm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E2E80F-D924-97BE-6978-D5230245A987}"/>
              </a:ext>
            </a:extLst>
          </p:cNvPr>
          <p:cNvSpPr txBox="1"/>
          <p:nvPr/>
        </p:nvSpPr>
        <p:spPr>
          <a:xfrm>
            <a:off x="3590028" y="4888561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338 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186FD5-02F4-F74E-BFD5-3986D6E5ED0A}"/>
              </a:ext>
            </a:extLst>
          </p:cNvPr>
          <p:cNvSpPr txBox="1"/>
          <p:nvPr/>
        </p:nvSpPr>
        <p:spPr>
          <a:xfrm>
            <a:off x="3590028" y="4484007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352 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818C0E-C8D5-A185-BDF2-379F8D1AAEF2}"/>
              </a:ext>
            </a:extLst>
          </p:cNvPr>
          <p:cNvSpPr txBox="1"/>
          <p:nvPr/>
        </p:nvSpPr>
        <p:spPr>
          <a:xfrm>
            <a:off x="3590028" y="5293115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308 cm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E3F55D-AA4B-88D1-1A3A-55AD56015B34}"/>
              </a:ext>
            </a:extLst>
          </p:cNvPr>
          <p:cNvSpPr txBox="1"/>
          <p:nvPr/>
        </p:nvSpPr>
        <p:spPr>
          <a:xfrm>
            <a:off x="1255741" y="4081191"/>
            <a:ext cx="2128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Boathouse Wet floor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BF778FB-9D2A-6999-EF7A-9465ACE84E02}"/>
              </a:ext>
            </a:extLst>
          </p:cNvPr>
          <p:cNvSpPr txBox="1"/>
          <p:nvPr/>
        </p:nvSpPr>
        <p:spPr>
          <a:xfrm>
            <a:off x="3590028" y="4079454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353 cm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CB7EA3-F85B-95FB-48EF-37B94405D934}"/>
              </a:ext>
            </a:extLst>
          </p:cNvPr>
          <p:cNvSpPr txBox="1"/>
          <p:nvPr/>
        </p:nvSpPr>
        <p:spPr>
          <a:xfrm>
            <a:off x="1227271" y="3674519"/>
            <a:ext cx="2157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Boathouse Dry Floor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05EBF8A-9E29-5CDF-4B40-0049847215C5}"/>
              </a:ext>
            </a:extLst>
          </p:cNvPr>
          <p:cNvSpPr txBox="1"/>
          <p:nvPr/>
        </p:nvSpPr>
        <p:spPr>
          <a:xfrm>
            <a:off x="3590028" y="3674901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453 cm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92C27AD-68AA-94E8-C5F9-178E0DADCDAA}"/>
              </a:ext>
            </a:extLst>
          </p:cNvPr>
          <p:cNvSpPr/>
          <p:nvPr/>
        </p:nvSpPr>
        <p:spPr>
          <a:xfrm>
            <a:off x="7494242" y="3662090"/>
            <a:ext cx="3658035" cy="2371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1F83BB3-72E7-C8D2-1353-44EA22D819D0}"/>
              </a:ext>
            </a:extLst>
          </p:cNvPr>
          <p:cNvSpPr txBox="1"/>
          <p:nvPr/>
        </p:nvSpPr>
        <p:spPr>
          <a:xfrm>
            <a:off x="3590028" y="3059668"/>
            <a:ext cx="730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Today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4D83DD6-DA63-4D38-869B-DA76E33FB145}"/>
              </a:ext>
            </a:extLst>
          </p:cNvPr>
          <p:cNvSpPr txBox="1"/>
          <p:nvPr/>
        </p:nvSpPr>
        <p:spPr>
          <a:xfrm>
            <a:off x="4515557" y="3059668"/>
            <a:ext cx="1765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+30 years</a:t>
            </a:r>
            <a:br>
              <a:rPr lang="en-GB" dirty="0"/>
            </a:br>
            <a:r>
              <a:rPr lang="en-GB" dirty="0"/>
              <a:t>Climate Change*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09C60C3-2D63-4906-D6DC-6D9ABEF9FA24}"/>
              </a:ext>
            </a:extLst>
          </p:cNvPr>
          <p:cNvSpPr txBox="1"/>
          <p:nvPr/>
        </p:nvSpPr>
        <p:spPr>
          <a:xfrm>
            <a:off x="5049893" y="6127398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 cm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1E3AD6F-C003-1CF8-0526-BB0D728EDF33}"/>
              </a:ext>
            </a:extLst>
          </p:cNvPr>
          <p:cNvSpPr txBox="1"/>
          <p:nvPr/>
        </p:nvSpPr>
        <p:spPr>
          <a:xfrm>
            <a:off x="4919221" y="5698992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295 cm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49B42F-2F33-EF74-7F85-E64199677E5E}"/>
              </a:ext>
            </a:extLst>
          </p:cNvPr>
          <p:cNvSpPr txBox="1"/>
          <p:nvPr/>
        </p:nvSpPr>
        <p:spPr>
          <a:xfrm>
            <a:off x="4919221" y="4889884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360 cm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C0F87E2-AE4E-DE1F-6C28-F9F2D5FB8B73}"/>
              </a:ext>
            </a:extLst>
          </p:cNvPr>
          <p:cNvSpPr txBox="1"/>
          <p:nvPr/>
        </p:nvSpPr>
        <p:spPr>
          <a:xfrm>
            <a:off x="4919221" y="4485330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374 cm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00FBA18-C04F-E868-4A1C-C7950B2C3346}"/>
              </a:ext>
            </a:extLst>
          </p:cNvPr>
          <p:cNvSpPr txBox="1"/>
          <p:nvPr/>
        </p:nvSpPr>
        <p:spPr>
          <a:xfrm>
            <a:off x="4919221" y="5294438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308 cm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8899D3C-5BC6-6C05-1C50-8220B6506A71}"/>
              </a:ext>
            </a:extLst>
          </p:cNvPr>
          <p:cNvSpPr txBox="1"/>
          <p:nvPr/>
        </p:nvSpPr>
        <p:spPr>
          <a:xfrm>
            <a:off x="4919221" y="4080777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353 cm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78D3710-2B30-E70A-38A2-29E2E63194F4}"/>
              </a:ext>
            </a:extLst>
          </p:cNvPr>
          <p:cNvSpPr txBox="1"/>
          <p:nvPr/>
        </p:nvSpPr>
        <p:spPr>
          <a:xfrm>
            <a:off x="4919221" y="3676224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453 cm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4C20A5C-00EF-A9A3-E933-A6270EFD69C1}"/>
              </a:ext>
            </a:extLst>
          </p:cNvPr>
          <p:cNvSpPr txBox="1"/>
          <p:nvPr/>
        </p:nvSpPr>
        <p:spPr>
          <a:xfrm>
            <a:off x="6451949" y="4345582"/>
            <a:ext cx="5215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 </a:t>
            </a:r>
            <a:r>
              <a:rPr lang="en-GB" dirty="0">
                <a:hlinkClick r:id="rId3"/>
              </a:rPr>
              <a:t>Flood risk assessments: climate change allowances - GOV.UK (www.gov.uk)</a:t>
            </a:r>
            <a:endParaRPr lang="en-GB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AAC61AA-2E2B-83A9-C4C1-0C97ABFCA802}"/>
              </a:ext>
            </a:extLst>
          </p:cNvPr>
          <p:cNvSpPr txBox="1"/>
          <p:nvPr/>
        </p:nvSpPr>
        <p:spPr>
          <a:xfrm>
            <a:off x="8325670" y="3878562"/>
            <a:ext cx="212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Recycled Plastic Legs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FA77EF68-13EB-D1F0-C70A-6A94ED0E3D7B}"/>
              </a:ext>
            </a:extLst>
          </p:cNvPr>
          <p:cNvSpPr txBox="1"/>
          <p:nvPr/>
        </p:nvSpPr>
        <p:spPr>
          <a:xfrm>
            <a:off x="6348583" y="4988387"/>
            <a:ext cx="5505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**We are planning on raising these in line with sea level rise.  Costal Partners Plan to raise these starting 2032</a:t>
            </a:r>
          </a:p>
          <a:p>
            <a:r>
              <a:rPr lang="en-GB" dirty="0">
                <a:hlinkClick r:id="rId4"/>
              </a:rPr>
              <a:t>Draft Hayling Island Coastal Management Strategy Oct 2022 by </a:t>
            </a:r>
            <a:r>
              <a:rPr lang="en-GB" dirty="0" err="1">
                <a:hlinkClick r:id="rId4"/>
              </a:rPr>
              <a:t>coastalpartners</a:t>
            </a:r>
            <a:r>
              <a:rPr lang="en-GB" dirty="0">
                <a:hlinkClick r:id="rId4"/>
              </a:rPr>
              <a:t> - </a:t>
            </a:r>
            <a:r>
              <a:rPr lang="en-GB" dirty="0" err="1">
                <a:hlinkClick r:id="rId4"/>
              </a:rPr>
              <a:t>Issuu</a:t>
            </a:r>
            <a:endParaRPr lang="en-GB" dirty="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AB5FA64-BFA3-317E-6DFC-31CD76E2800A}"/>
              </a:ext>
            </a:extLst>
          </p:cNvPr>
          <p:cNvSpPr txBox="1"/>
          <p:nvPr/>
        </p:nvSpPr>
        <p:spPr>
          <a:xfrm>
            <a:off x="3854569" y="6133741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0 cm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73C0A1-AE51-C3CD-0C42-546862D5DC48}"/>
              </a:ext>
            </a:extLst>
          </p:cNvPr>
          <p:cNvSpPr txBox="1"/>
          <p:nvPr/>
        </p:nvSpPr>
        <p:spPr>
          <a:xfrm>
            <a:off x="6379087" y="6168587"/>
            <a:ext cx="5376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***Environmental Agency Assessment - point 3 see file attached (point 5 not used due to inconsistency)</a:t>
            </a:r>
          </a:p>
        </p:txBody>
      </p:sp>
    </p:spTree>
    <p:extLst>
      <p:ext uri="{BB962C8B-B14F-4D97-AF65-F5344CB8AC3E}">
        <p14:creationId xmlns:p14="http://schemas.microsoft.com/office/powerpoint/2010/main" val="3088762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7748</TotalTime>
  <Words>774</Words>
  <Application>Microsoft Office PowerPoint</Application>
  <PresentationFormat>Widescreen</PresentationFormat>
  <Paragraphs>122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GDS Transport</vt:lpstr>
      <vt:lpstr>Source Sans Pro</vt:lpstr>
      <vt:lpstr>Office Theme</vt:lpstr>
      <vt:lpstr>70 Seaview Road Boathouse Information Pack </vt:lpstr>
      <vt:lpstr>Contents</vt:lpstr>
      <vt:lpstr>Tree Protection Plan</vt:lpstr>
      <vt:lpstr>Aerial View – Proposed boathouse in green</vt:lpstr>
      <vt:lpstr>Aerial view – Boathouse ‘invisible’ from harbour</vt:lpstr>
      <vt:lpstr>Outside view</vt:lpstr>
      <vt:lpstr>Inside view</vt:lpstr>
      <vt:lpstr>Flood Assessment for 70 Seaview Road Boathouse (minor extension) Proposal </vt:lpstr>
      <vt:lpstr>Flood Assessment Boathouse Dry Floor will be 97cm above highest storm surge allowing for 30 years of climate change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Percival</dc:creator>
  <cp:lastModifiedBy>David Percival</cp:lastModifiedBy>
  <cp:revision>22</cp:revision>
  <cp:lastPrinted>2023-03-08T13:28:47Z</cp:lastPrinted>
  <dcterms:created xsi:type="dcterms:W3CDTF">2022-04-07T13:19:41Z</dcterms:created>
  <dcterms:modified xsi:type="dcterms:W3CDTF">2023-03-08T17:30:15Z</dcterms:modified>
</cp:coreProperties>
</file>