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6" r:id="rId11"/>
    <p:sldId id="267"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snapToGrid="0">
      <p:cViewPr varScale="1">
        <p:scale>
          <a:sx n="76" d="100"/>
          <a:sy n="76" d="100"/>
        </p:scale>
        <p:origin x="126" y="588"/>
      </p:cViewPr>
      <p:guideLst/>
    </p:cSldViewPr>
  </p:slideViewPr>
  <p:notesTextViewPr>
    <p:cViewPr>
      <p:scale>
        <a:sx n="1" d="1"/>
        <a:sy n="1" d="1"/>
      </p:scale>
      <p:origin x="0" y="0"/>
    </p:cViewPr>
  </p:notesTextViewPr>
  <p:sorterViewPr>
    <p:cViewPr>
      <p:scale>
        <a:sx n="100" d="100"/>
        <a:sy n="100" d="100"/>
      </p:scale>
      <p:origin x="0" y="-10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CDD1-BF86-21E4-4917-BE0DA84659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3A68A52-A977-6DE0-839E-71101B14AD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9609037-00C2-8B39-825A-90B04FAF8D72}"/>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5" name="Footer Placeholder 4">
            <a:extLst>
              <a:ext uri="{FF2B5EF4-FFF2-40B4-BE49-F238E27FC236}">
                <a16:creationId xmlns:a16="http://schemas.microsoft.com/office/drawing/2014/main" id="{F63C5FE6-E2E0-0AAB-B704-95ABE5379B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D4AD2B-58FD-3985-6DD1-19D9962012DD}"/>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2279733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327E3-9942-B37C-BB0F-AD9B3D40CA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05EA77-D6D9-AE56-14A3-99FE48C90B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A7A662-6A81-09F4-3FAF-23B153F1D6C2}"/>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5" name="Footer Placeholder 4">
            <a:extLst>
              <a:ext uri="{FF2B5EF4-FFF2-40B4-BE49-F238E27FC236}">
                <a16:creationId xmlns:a16="http://schemas.microsoft.com/office/drawing/2014/main" id="{8F57C1D8-1A40-022E-DCDC-EDB8097758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650681-534C-3457-54C8-CDBDB9559CF7}"/>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1179453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FFBC-599F-1A90-4B8F-977129ECDA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B01224-F151-C453-F284-6986E12909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AF817A-BF1E-DE1E-23E1-348A21D397D6}"/>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5" name="Footer Placeholder 4">
            <a:extLst>
              <a:ext uri="{FF2B5EF4-FFF2-40B4-BE49-F238E27FC236}">
                <a16:creationId xmlns:a16="http://schemas.microsoft.com/office/drawing/2014/main" id="{7B99455B-281B-79BD-99F1-78A4D1A099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681028-5D44-A089-C967-3E5F1BDFF967}"/>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2405649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E093-7B05-BF01-CA8E-8712A0FB8D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ED72F21-38E4-6B6D-7200-4718E3C1EA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52326F7-57F5-A624-A933-3A9F8F066D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D9E3722-69F3-D8DD-9C71-B8B7DC112136}"/>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6" name="Footer Placeholder 5">
            <a:extLst>
              <a:ext uri="{FF2B5EF4-FFF2-40B4-BE49-F238E27FC236}">
                <a16:creationId xmlns:a16="http://schemas.microsoft.com/office/drawing/2014/main" id="{06E66C15-8699-F72D-8ECA-103EBCC97D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902EF1-5EFB-E328-47CD-6E37ADA8AEF4}"/>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176091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E5A85-E4B8-F02F-6F93-0F189DF4552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D39607-8A38-FE55-F898-266D2F75FC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5A3501-F21E-8604-C27D-4A7B4538C6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61B9A34-10F5-6DC4-461E-F25B66CD13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191BE2-9C31-9E8B-C5FB-C2EDA52F8A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B9AD370-0D06-1495-6976-21E0FC6687C2}"/>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8" name="Footer Placeholder 7">
            <a:extLst>
              <a:ext uri="{FF2B5EF4-FFF2-40B4-BE49-F238E27FC236}">
                <a16:creationId xmlns:a16="http://schemas.microsoft.com/office/drawing/2014/main" id="{E450AB7D-8B64-2112-33F3-AAEE326F93E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788DDB5-949F-C263-070B-4587DDCA0027}"/>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3266972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B1DB-8CD8-4B50-EE06-B03604E1BC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10C84C5-ED12-FD5F-1BA4-DF0988C126F2}"/>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4" name="Footer Placeholder 3">
            <a:extLst>
              <a:ext uri="{FF2B5EF4-FFF2-40B4-BE49-F238E27FC236}">
                <a16:creationId xmlns:a16="http://schemas.microsoft.com/office/drawing/2014/main" id="{CF0A993A-6FAC-9C86-F49B-4E8ABE9968F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53B684F-CFFC-E863-11F9-771D0419252F}"/>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2963098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B7F95-1CD8-F253-8E09-423773F5DC1B}"/>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3" name="Footer Placeholder 2">
            <a:extLst>
              <a:ext uri="{FF2B5EF4-FFF2-40B4-BE49-F238E27FC236}">
                <a16:creationId xmlns:a16="http://schemas.microsoft.com/office/drawing/2014/main" id="{CB31E7B4-B4D8-C4A9-9A89-59A9F8B107E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B9FC135-F2F0-910D-A29D-7D28B4CAA297}"/>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322307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D01E-9AD5-AD0F-FF4D-B8259C7097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6202A11-3F81-1099-A38F-FD491ECE75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BC7F11-7AC6-BF28-E2FD-18BB1D877B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A5E9FC-8D59-2BD4-A917-ECC25CC3DA71}"/>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6" name="Footer Placeholder 5">
            <a:extLst>
              <a:ext uri="{FF2B5EF4-FFF2-40B4-BE49-F238E27FC236}">
                <a16:creationId xmlns:a16="http://schemas.microsoft.com/office/drawing/2014/main" id="{FF4ABE72-D06E-1E7E-EF9C-0047755774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74BA8A-E292-2DB5-50C0-B69D31736E89}"/>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175900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923DB-83A7-EEA6-B13E-E41F498D52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A5FEADF-5411-1887-14EF-6D5CF56407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93D55B6-D0B6-1BB3-80E5-4472B60F7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DC415A-5E7A-1249-9C65-4F2CA141BA5B}"/>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6" name="Footer Placeholder 5">
            <a:extLst>
              <a:ext uri="{FF2B5EF4-FFF2-40B4-BE49-F238E27FC236}">
                <a16:creationId xmlns:a16="http://schemas.microsoft.com/office/drawing/2014/main" id="{5B9BD654-8936-1471-6088-E7A25CAF3E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AFDA74-2047-F548-6B3E-73819001B945}"/>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2330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B360E-C6B9-F55F-7CD6-62C628DB9B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4F3379-FB31-82FF-0300-CA06272081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67EDC9-A502-A73E-B477-FF9694DEAEC2}"/>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5" name="Footer Placeholder 4">
            <a:extLst>
              <a:ext uri="{FF2B5EF4-FFF2-40B4-BE49-F238E27FC236}">
                <a16:creationId xmlns:a16="http://schemas.microsoft.com/office/drawing/2014/main" id="{DB9C0D4F-BFDA-A162-B56A-68D84F3FE8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CAFB33-FE84-F9A2-BB44-9681D71F3032}"/>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461075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E7C2ED-60E2-A78C-6A04-1D49696B66B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35ED941-A4EB-3A5D-B8CE-A9C6296196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594299-A754-DCEE-7C37-C4F02575CE94}"/>
              </a:ext>
            </a:extLst>
          </p:cNvPr>
          <p:cNvSpPr>
            <a:spLocks noGrp="1"/>
          </p:cNvSpPr>
          <p:nvPr>
            <p:ph type="dt" sz="half" idx="10"/>
          </p:nvPr>
        </p:nvSpPr>
        <p:spPr/>
        <p:txBody>
          <a:bodyPr/>
          <a:lstStyle/>
          <a:p>
            <a:fld id="{6DB45CC1-66B0-486D-BDF6-4B18D9E880EC}" type="datetimeFigureOut">
              <a:rPr lang="en-GB" smtClean="0"/>
              <a:t>09/07/2024</a:t>
            </a:fld>
            <a:endParaRPr lang="en-GB"/>
          </a:p>
        </p:txBody>
      </p:sp>
      <p:sp>
        <p:nvSpPr>
          <p:cNvPr id="5" name="Footer Placeholder 4">
            <a:extLst>
              <a:ext uri="{FF2B5EF4-FFF2-40B4-BE49-F238E27FC236}">
                <a16:creationId xmlns:a16="http://schemas.microsoft.com/office/drawing/2014/main" id="{F58221C2-267B-ADF8-0AB8-6ACEC19835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A3DF21-2664-1E0E-2FCD-EAC825D96249}"/>
              </a:ext>
            </a:extLst>
          </p:cNvPr>
          <p:cNvSpPr>
            <a:spLocks noGrp="1"/>
          </p:cNvSpPr>
          <p:nvPr>
            <p:ph type="sldNum" sz="quarter" idx="12"/>
          </p:nvPr>
        </p:nvSpPr>
        <p:spPr/>
        <p:txBody>
          <a:bodyPr/>
          <a:lstStyle/>
          <a:p>
            <a:fld id="{62F98129-2919-43A2-9AC6-673B51BCE296}" type="slidenum">
              <a:rPr lang="en-GB" smtClean="0"/>
              <a:t>‹#›</a:t>
            </a:fld>
            <a:endParaRPr lang="en-GB"/>
          </a:p>
        </p:txBody>
      </p:sp>
    </p:spTree>
    <p:extLst>
      <p:ext uri="{BB962C8B-B14F-4D97-AF65-F5344CB8AC3E}">
        <p14:creationId xmlns:p14="http://schemas.microsoft.com/office/powerpoint/2010/main" val="3845812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93894F-B2C2-01B9-053C-FCE5B3C026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19CADD-BDC9-AE8C-8A3C-56B3CA215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7DAD3B-6587-8692-FDFF-5884F2B29E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B45CC1-66B0-486D-BDF6-4B18D9E880EC}" type="datetimeFigureOut">
              <a:rPr lang="en-GB" smtClean="0"/>
              <a:t>09/07/2024</a:t>
            </a:fld>
            <a:endParaRPr lang="en-GB"/>
          </a:p>
        </p:txBody>
      </p:sp>
      <p:sp>
        <p:nvSpPr>
          <p:cNvPr id="5" name="Footer Placeholder 4">
            <a:extLst>
              <a:ext uri="{FF2B5EF4-FFF2-40B4-BE49-F238E27FC236}">
                <a16:creationId xmlns:a16="http://schemas.microsoft.com/office/drawing/2014/main" id="{6FA394F2-AE70-13DC-4921-6EF0821753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FA2BF27-2243-4E1F-32EA-14724E0D4D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F98129-2919-43A2-9AC6-673B51BCE296}" type="slidenum">
              <a:rPr lang="en-GB" smtClean="0"/>
              <a:t>‹#›</a:t>
            </a:fld>
            <a:endParaRPr lang="en-GB"/>
          </a:p>
        </p:txBody>
      </p:sp>
    </p:spTree>
    <p:extLst>
      <p:ext uri="{BB962C8B-B14F-4D97-AF65-F5344CB8AC3E}">
        <p14:creationId xmlns:p14="http://schemas.microsoft.com/office/powerpoint/2010/main" val="3753915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B0B99-FC21-680E-2E74-A0A6F50A2812}"/>
              </a:ext>
            </a:extLst>
          </p:cNvPr>
          <p:cNvSpPr>
            <a:spLocks noGrp="1"/>
          </p:cNvSpPr>
          <p:nvPr>
            <p:ph type="ctrTitle"/>
          </p:nvPr>
        </p:nvSpPr>
        <p:spPr>
          <a:xfrm>
            <a:off x="1524000" y="1122363"/>
            <a:ext cx="9144000" cy="1473880"/>
          </a:xfrm>
        </p:spPr>
        <p:txBody>
          <a:bodyPr/>
          <a:lstStyle/>
          <a:p>
            <a:r>
              <a:rPr lang="en-GB" dirty="0"/>
              <a:t>Slide Pack</a:t>
            </a:r>
          </a:p>
        </p:txBody>
      </p:sp>
      <p:sp>
        <p:nvSpPr>
          <p:cNvPr id="3" name="Subtitle 2">
            <a:extLst>
              <a:ext uri="{FF2B5EF4-FFF2-40B4-BE49-F238E27FC236}">
                <a16:creationId xmlns:a16="http://schemas.microsoft.com/office/drawing/2014/main" id="{D05AF929-801B-4BFF-7C90-AA0CB2E3782B}"/>
              </a:ext>
            </a:extLst>
          </p:cNvPr>
          <p:cNvSpPr>
            <a:spLocks noGrp="1"/>
          </p:cNvSpPr>
          <p:nvPr>
            <p:ph type="subTitle" idx="1"/>
          </p:nvPr>
        </p:nvSpPr>
        <p:spPr/>
        <p:txBody>
          <a:bodyPr/>
          <a:lstStyle/>
          <a:p>
            <a:r>
              <a:rPr lang="en-GB" sz="3200" dirty="0"/>
              <a:t>Teams Meeting with LPA</a:t>
            </a:r>
          </a:p>
          <a:p>
            <a:r>
              <a:rPr lang="en-GB" sz="3200" dirty="0"/>
              <a:t>Phase 2 Wetland Design Concerns</a:t>
            </a:r>
          </a:p>
          <a:p>
            <a:r>
              <a:rPr lang="en-GB" dirty="0"/>
              <a:t>4 July 2024</a:t>
            </a:r>
          </a:p>
          <a:p>
            <a:pPr algn="l"/>
            <a:endParaRPr lang="en-GB" dirty="0"/>
          </a:p>
        </p:txBody>
      </p:sp>
    </p:spTree>
    <p:extLst>
      <p:ext uri="{BB962C8B-B14F-4D97-AF65-F5344CB8AC3E}">
        <p14:creationId xmlns:p14="http://schemas.microsoft.com/office/powerpoint/2010/main" val="3427708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river&#10;&#10;Description automatically generated">
            <a:extLst>
              <a:ext uri="{FF2B5EF4-FFF2-40B4-BE49-F238E27FC236}">
                <a16:creationId xmlns:a16="http://schemas.microsoft.com/office/drawing/2014/main" id="{D801BE24-96C9-3410-7E0C-F215BA28D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7815"/>
            <a:ext cx="12196145" cy="6137455"/>
          </a:xfrm>
          <a:prstGeom prst="rect">
            <a:avLst/>
          </a:prstGeom>
        </p:spPr>
      </p:pic>
      <p:sp>
        <p:nvSpPr>
          <p:cNvPr id="4" name="TextBox 3">
            <a:extLst>
              <a:ext uri="{FF2B5EF4-FFF2-40B4-BE49-F238E27FC236}">
                <a16:creationId xmlns:a16="http://schemas.microsoft.com/office/drawing/2014/main" id="{EF7745B9-8BE4-EB0D-D878-8BD6D4C8DBC7}"/>
              </a:ext>
            </a:extLst>
          </p:cNvPr>
          <p:cNvSpPr txBox="1"/>
          <p:nvPr/>
        </p:nvSpPr>
        <p:spPr>
          <a:xfrm>
            <a:off x="0" y="5517971"/>
            <a:ext cx="8039100" cy="1323439"/>
          </a:xfrm>
          <a:prstGeom prst="rect">
            <a:avLst/>
          </a:prstGeom>
          <a:solidFill>
            <a:schemeClr val="bg1"/>
          </a:solidFill>
        </p:spPr>
        <p:txBody>
          <a:bodyPr wrap="square" rtlCol="0">
            <a:spAutoFit/>
          </a:bodyPr>
          <a:lstStyle/>
          <a:p>
            <a:r>
              <a:rPr lang="en-GB" sz="1600" b="1" u="sng" dirty="0"/>
              <a:t>Compartment 1;</a:t>
            </a:r>
            <a:r>
              <a:rPr lang="en-GB" sz="1600" dirty="0"/>
              <a:t> pretty flat, very gently dips south. Wetland experts strongly recommended that habitat diversity needed to be added to prevent predator access (perimeter channel), with interconnecting channels to provide wider scraped/ scalloped edges to increase habitat complexity in the reedbed, to optimise its biodiversity potential, hold water for longer. This was included in the Outline Design (Tech Note pg. 25)</a:t>
            </a:r>
          </a:p>
        </p:txBody>
      </p:sp>
      <p:sp>
        <p:nvSpPr>
          <p:cNvPr id="5" name="TextBox 4">
            <a:extLst>
              <a:ext uri="{FF2B5EF4-FFF2-40B4-BE49-F238E27FC236}">
                <a16:creationId xmlns:a16="http://schemas.microsoft.com/office/drawing/2014/main" id="{6D4B91EE-1F51-E54B-6F5D-5E878ECE0B8E}"/>
              </a:ext>
            </a:extLst>
          </p:cNvPr>
          <p:cNvSpPr txBox="1"/>
          <p:nvPr/>
        </p:nvSpPr>
        <p:spPr>
          <a:xfrm>
            <a:off x="6311899" y="194130"/>
            <a:ext cx="5880101" cy="1538883"/>
          </a:xfrm>
          <a:prstGeom prst="rect">
            <a:avLst/>
          </a:prstGeom>
          <a:solidFill>
            <a:schemeClr val="bg1"/>
          </a:solidFill>
        </p:spPr>
        <p:txBody>
          <a:bodyPr wrap="square" rtlCol="0">
            <a:spAutoFit/>
          </a:bodyPr>
          <a:lstStyle/>
          <a:p>
            <a:r>
              <a:rPr lang="en-GB" sz="1600" dirty="0"/>
              <a:t>Compartment 0 – </a:t>
            </a:r>
            <a:r>
              <a:rPr lang="en-GB" sz="1600" b="1" dirty="0"/>
              <a:t>Ephemeral shallows </a:t>
            </a:r>
            <a:r>
              <a:rPr lang="en-GB" sz="1600" dirty="0"/>
              <a:t>added, but not generally orientated SW/NE to the prevailing wind, to take advantage of wave fetch, as per the Outline Design (</a:t>
            </a:r>
            <a:r>
              <a:rPr lang="en-GB" sz="1400" dirty="0"/>
              <a:t>Page 24/25 of Wetland Outline Design Technical Note) </a:t>
            </a:r>
          </a:p>
          <a:p>
            <a:r>
              <a:rPr lang="en-GB" sz="1600" dirty="0"/>
              <a:t>Erosion will be a significant problem for islands with their flat edges  facing the SW prevailing wind.  </a:t>
            </a:r>
          </a:p>
        </p:txBody>
      </p:sp>
    </p:spTree>
    <p:extLst>
      <p:ext uri="{BB962C8B-B14F-4D97-AF65-F5344CB8AC3E}">
        <p14:creationId xmlns:p14="http://schemas.microsoft.com/office/powerpoint/2010/main" val="446670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6B28-81DE-F9D6-BCBF-BF071D1BF391}"/>
              </a:ext>
            </a:extLst>
          </p:cNvPr>
          <p:cNvSpPr>
            <a:spLocks noGrp="1"/>
          </p:cNvSpPr>
          <p:nvPr>
            <p:ph type="title"/>
          </p:nvPr>
        </p:nvSpPr>
        <p:spPr>
          <a:xfrm>
            <a:off x="838200" y="365125"/>
            <a:ext cx="10515600" cy="841375"/>
          </a:xfrm>
        </p:spPr>
        <p:txBody>
          <a:bodyPr>
            <a:normAutofit fontScale="90000"/>
          </a:bodyPr>
          <a:lstStyle/>
          <a:p>
            <a:r>
              <a:rPr lang="en-GB" dirty="0"/>
              <a:t>Why is the orientation of the ephemeral shallows important?                     </a:t>
            </a:r>
            <a:r>
              <a:rPr lang="en-GB" sz="1800" dirty="0"/>
              <a:t>(Extract of  Page 25 Outline Design Technical Note)</a:t>
            </a:r>
          </a:p>
        </p:txBody>
      </p:sp>
      <p:sp>
        <p:nvSpPr>
          <p:cNvPr id="3" name="Content Placeholder 2">
            <a:extLst>
              <a:ext uri="{FF2B5EF4-FFF2-40B4-BE49-F238E27FC236}">
                <a16:creationId xmlns:a16="http://schemas.microsoft.com/office/drawing/2014/main" id="{E1DDC451-9FAA-E615-3B9A-B4E9A3456F84}"/>
              </a:ext>
            </a:extLst>
          </p:cNvPr>
          <p:cNvSpPr>
            <a:spLocks noGrp="1"/>
          </p:cNvSpPr>
          <p:nvPr>
            <p:ph idx="1"/>
          </p:nvPr>
        </p:nvSpPr>
        <p:spPr>
          <a:xfrm>
            <a:off x="177800" y="1473200"/>
            <a:ext cx="3987800" cy="5257800"/>
          </a:xfrm>
        </p:spPr>
        <p:txBody>
          <a:bodyPr>
            <a:normAutofit/>
          </a:bodyPr>
          <a:lstStyle/>
          <a:p>
            <a:pPr marL="342900" lvl="0" indent="-342900">
              <a:buFont typeface="Aptos" panose="020B0004020202020204" pitchFamily="34" charset="0"/>
              <a:buChar char="-"/>
            </a:pPr>
            <a:r>
              <a:rPr lang="en-GB" sz="1800" dirty="0">
                <a:effectLst/>
                <a:latin typeface="Aptos" panose="020B0004020202020204" pitchFamily="34" charset="0"/>
                <a:ea typeface="Times New Roman" panose="02020603050405020304" pitchFamily="18" charset="0"/>
                <a:cs typeface="Aptos" panose="020B0004020202020204" pitchFamily="34" charset="0"/>
              </a:rPr>
              <a:t>Orientation SW/NE was to allow prevailing wind to drive water into the shallows and over the grassland providing regular inundation of the shallows from inland wave propagation, creating more prolonged wetting of the shoreline habitat.</a:t>
            </a:r>
          </a:p>
          <a:p>
            <a:pPr marL="342900" lvl="0" indent="-342900">
              <a:buFont typeface="Aptos" panose="020B0004020202020204" pitchFamily="34" charset="0"/>
              <a:buChar char="-"/>
            </a:pPr>
            <a:r>
              <a:rPr lang="en-GB" sz="1800" dirty="0">
                <a:effectLst/>
                <a:latin typeface="Aptos" panose="020B0004020202020204" pitchFamily="34" charset="0"/>
                <a:ea typeface="Times New Roman" panose="02020603050405020304" pitchFamily="18" charset="0"/>
                <a:cs typeface="Aptos" panose="020B0004020202020204" pitchFamily="34" charset="0"/>
              </a:rPr>
              <a:t>As water levels drop shallow scrapes/ pools remain wet for longer along the shore.</a:t>
            </a:r>
          </a:p>
          <a:p>
            <a:pPr marL="342900" lvl="0" indent="-342900">
              <a:buFont typeface="Aptos" panose="020B0004020202020204" pitchFamily="34" charset="0"/>
              <a:buChar char="-"/>
            </a:pPr>
            <a:r>
              <a:rPr lang="en-GB" sz="1800" dirty="0">
                <a:effectLst/>
                <a:latin typeface="Aptos" panose="020B0004020202020204" pitchFamily="34" charset="0"/>
                <a:ea typeface="Times New Roman" panose="02020603050405020304" pitchFamily="18" charset="0"/>
                <a:cs typeface="Aptos" panose="020B0004020202020204" pitchFamily="34" charset="0"/>
              </a:rPr>
              <a:t>Islands tops are only just above normal water level so very vulnerable to erosion. Any island orientated more E/W will act like a barrier reef, reducing fetch onto the shore and will quickly be eroded. Thus quickly reducing the value of the newly created habitats.</a:t>
            </a:r>
          </a:p>
          <a:p>
            <a:pPr marL="0" indent="0">
              <a:buNone/>
            </a:pPr>
            <a:endParaRPr lang="en-GB" dirty="0"/>
          </a:p>
        </p:txBody>
      </p:sp>
      <p:pic>
        <p:nvPicPr>
          <p:cNvPr id="5" name="Picture 4" descr="A diagram of a diagram of a plant&#10;&#10;Description automatically generated with medium confidence">
            <a:extLst>
              <a:ext uri="{FF2B5EF4-FFF2-40B4-BE49-F238E27FC236}">
                <a16:creationId xmlns:a16="http://schemas.microsoft.com/office/drawing/2014/main" id="{274F7017-975C-2680-193B-60DAA2345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5600" y="1369060"/>
            <a:ext cx="7956402" cy="4523740"/>
          </a:xfrm>
          <a:prstGeom prst="rect">
            <a:avLst/>
          </a:prstGeom>
        </p:spPr>
      </p:pic>
    </p:spTree>
    <p:extLst>
      <p:ext uri="{BB962C8B-B14F-4D97-AF65-F5344CB8AC3E}">
        <p14:creationId xmlns:p14="http://schemas.microsoft.com/office/powerpoint/2010/main" val="2320717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4A6D3-5D1F-BEA7-EDEA-8409BEFBF74F}"/>
              </a:ext>
            </a:extLst>
          </p:cNvPr>
          <p:cNvSpPr>
            <a:spLocks noGrp="1"/>
          </p:cNvSpPr>
          <p:nvPr>
            <p:ph type="title"/>
          </p:nvPr>
        </p:nvSpPr>
        <p:spPr>
          <a:xfrm>
            <a:off x="859372" y="1"/>
            <a:ext cx="10515600" cy="1066800"/>
          </a:xfrm>
        </p:spPr>
        <p:txBody>
          <a:bodyPr>
            <a:normAutofit/>
          </a:bodyPr>
          <a:lstStyle/>
          <a:p>
            <a:r>
              <a:rPr lang="en-GB" sz="3200" dirty="0"/>
              <a:t>Water gap/ depth between wetland shore and the islands</a:t>
            </a:r>
          </a:p>
        </p:txBody>
      </p:sp>
      <p:sp>
        <p:nvSpPr>
          <p:cNvPr id="3" name="Content Placeholder 2">
            <a:extLst>
              <a:ext uri="{FF2B5EF4-FFF2-40B4-BE49-F238E27FC236}">
                <a16:creationId xmlns:a16="http://schemas.microsoft.com/office/drawing/2014/main" id="{EC804BF4-3231-EB82-0C76-A1BAB5799D37}"/>
              </a:ext>
            </a:extLst>
          </p:cNvPr>
          <p:cNvSpPr>
            <a:spLocks noGrp="1"/>
          </p:cNvSpPr>
          <p:nvPr>
            <p:ph idx="1"/>
          </p:nvPr>
        </p:nvSpPr>
        <p:spPr>
          <a:xfrm>
            <a:off x="6832600" y="972811"/>
            <a:ext cx="5118100" cy="5783587"/>
          </a:xfrm>
        </p:spPr>
        <p:txBody>
          <a:bodyPr>
            <a:normAutofit fontScale="77500" lnSpcReduction="20000"/>
          </a:bodyPr>
          <a:lstStyle/>
          <a:p>
            <a:pPr marL="0" indent="0">
              <a:buNone/>
            </a:pPr>
            <a:r>
              <a:rPr lang="en-GB" dirty="0"/>
              <a:t>     </a:t>
            </a:r>
            <a:r>
              <a:rPr lang="en-GB" dirty="0">
                <a:solidFill>
                  <a:srgbClr val="0070C0"/>
                </a:solidFill>
              </a:rPr>
              <a:t>Section WS3 top/ WS4 bottom</a:t>
            </a:r>
          </a:p>
          <a:p>
            <a:pPr marL="0" indent="0">
              <a:buNone/>
            </a:pPr>
            <a:endParaRPr lang="en-GB" sz="1100" dirty="0"/>
          </a:p>
          <a:p>
            <a:r>
              <a:rPr lang="en-GB" dirty="0"/>
              <a:t>Can see gap between shore on left and islands is very narrow and shallow, so will quickly dry out as water levels seasonally retreat enabling predators to cross onto the islands, reducing their value as nesting bird habitat.</a:t>
            </a:r>
          </a:p>
          <a:p>
            <a:r>
              <a:rPr lang="en-GB" dirty="0"/>
              <a:t>A </a:t>
            </a:r>
            <a:r>
              <a:rPr lang="en-GB" dirty="0" err="1"/>
              <a:t>stockmesh</a:t>
            </a:r>
            <a:r>
              <a:rPr lang="en-GB" dirty="0"/>
              <a:t> fence is ok for dogs but won’t keep a fox or weasel out.</a:t>
            </a:r>
          </a:p>
          <a:p>
            <a:r>
              <a:rPr lang="en-GB" dirty="0"/>
              <a:t>Need a deeper water channel to protect the islands.</a:t>
            </a:r>
          </a:p>
          <a:p>
            <a:r>
              <a:rPr lang="en-GB" dirty="0"/>
              <a:t>A deeper channel will also help to reduce spread of reed, which if it fills the gap will help foxes to cross more easily to the islands.</a:t>
            </a:r>
          </a:p>
          <a:p>
            <a:r>
              <a:rPr lang="en-GB" dirty="0"/>
              <a:t>If reed spreads across the gap it will trap more silt which can impair flow around the islands &amp; compartments. The depth of the channel needs to be enough to inhibit reed growth. </a:t>
            </a:r>
          </a:p>
        </p:txBody>
      </p:sp>
      <p:pic>
        <p:nvPicPr>
          <p:cNvPr id="5" name="Picture 4">
            <a:extLst>
              <a:ext uri="{FF2B5EF4-FFF2-40B4-BE49-F238E27FC236}">
                <a16:creationId xmlns:a16="http://schemas.microsoft.com/office/drawing/2014/main" id="{D724B2E0-1DD3-0DDC-226E-EE1E90BFBFB2}"/>
              </a:ext>
            </a:extLst>
          </p:cNvPr>
          <p:cNvPicPr>
            <a:picLocks noChangeAspect="1"/>
          </p:cNvPicPr>
          <p:nvPr/>
        </p:nvPicPr>
        <p:blipFill rotWithShape="1">
          <a:blip r:embed="rId2"/>
          <a:srcRect l="20511" t="25879" r="41306" b="25185"/>
          <a:stretch/>
        </p:blipFill>
        <p:spPr>
          <a:xfrm>
            <a:off x="647700" y="782311"/>
            <a:ext cx="6184900" cy="6075689"/>
          </a:xfrm>
          <a:prstGeom prst="rect">
            <a:avLst/>
          </a:prstGeom>
        </p:spPr>
      </p:pic>
    </p:spTree>
    <p:extLst>
      <p:ext uri="{BB962C8B-B14F-4D97-AF65-F5344CB8AC3E}">
        <p14:creationId xmlns:p14="http://schemas.microsoft.com/office/powerpoint/2010/main" val="3219155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lake&#10;&#10;Description automatically generated">
            <a:extLst>
              <a:ext uri="{FF2B5EF4-FFF2-40B4-BE49-F238E27FC236}">
                <a16:creationId xmlns:a16="http://schemas.microsoft.com/office/drawing/2014/main" id="{01CFE50C-1132-99D7-774F-9FBA30332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29" y="0"/>
            <a:ext cx="12166471" cy="5127172"/>
          </a:xfrm>
          <a:prstGeom prst="rect">
            <a:avLst/>
          </a:prstGeom>
        </p:spPr>
      </p:pic>
      <p:sp>
        <p:nvSpPr>
          <p:cNvPr id="4" name="TextBox 3">
            <a:extLst>
              <a:ext uri="{FF2B5EF4-FFF2-40B4-BE49-F238E27FC236}">
                <a16:creationId xmlns:a16="http://schemas.microsoft.com/office/drawing/2014/main" id="{F9068AAC-5116-C6D3-53B1-619AC1C1C414}"/>
              </a:ext>
            </a:extLst>
          </p:cNvPr>
          <p:cNvSpPr txBox="1"/>
          <p:nvPr/>
        </p:nvSpPr>
        <p:spPr>
          <a:xfrm>
            <a:off x="129" y="4784947"/>
            <a:ext cx="12191871" cy="2031325"/>
          </a:xfrm>
          <a:prstGeom prst="rect">
            <a:avLst/>
          </a:prstGeom>
          <a:solidFill>
            <a:schemeClr val="bg1"/>
          </a:solidFill>
        </p:spPr>
        <p:txBody>
          <a:bodyPr wrap="square" rtlCol="0">
            <a:spAutoFit/>
          </a:bodyPr>
          <a:lstStyle/>
          <a:p>
            <a:r>
              <a:rPr lang="en-GB" sz="1600" dirty="0"/>
              <a:t>Mounds now shown in optimum areas of the shoreline (</a:t>
            </a:r>
            <a:r>
              <a:rPr lang="en-GB" sz="1400" dirty="0"/>
              <a:t>take up best areas away from FE track crossing and hides where disturbance is most likely</a:t>
            </a:r>
            <a:r>
              <a:rPr lang="en-GB" sz="1600" dirty="0"/>
              <a:t>)</a:t>
            </a:r>
          </a:p>
          <a:p>
            <a:pPr marL="285750" indent="-285750">
              <a:buFontTx/>
              <a:buChar char="-"/>
            </a:pPr>
            <a:r>
              <a:rPr lang="en-GB" sz="1600" dirty="0"/>
              <a:t>The mounds impact most of the remaining shoreline, resulting in the loss of critical wet grassland habitat (Nov-April)</a:t>
            </a:r>
          </a:p>
          <a:p>
            <a:pPr marL="285750" indent="-285750">
              <a:buFontTx/>
              <a:buChar char="-"/>
            </a:pPr>
            <a:r>
              <a:rPr lang="en-GB" sz="1600" dirty="0"/>
              <a:t>Natural transition from riparian habitat along shoreline to wet grassland &amp; scrub/ woodland is lost across large areas (</a:t>
            </a:r>
            <a:r>
              <a:rPr lang="en-GB" sz="1400" dirty="0"/>
              <a:t>significant impact)</a:t>
            </a:r>
            <a:endParaRPr lang="en-GB" sz="1600" dirty="0"/>
          </a:p>
          <a:p>
            <a:pPr marL="285750" indent="-285750">
              <a:buFontTx/>
              <a:buChar char="-"/>
            </a:pPr>
            <a:r>
              <a:rPr lang="en-GB" sz="1600" dirty="0"/>
              <a:t>Natural wave fetch up the shallow sloping shore lost, reducing wetting of grassland.</a:t>
            </a:r>
          </a:p>
          <a:p>
            <a:pPr marL="285750" indent="-285750">
              <a:buFontTx/>
              <a:buChar char="-"/>
            </a:pPr>
            <a:r>
              <a:rPr lang="en-GB" sz="1600" dirty="0"/>
              <a:t>We don’t need more raised dry areas, got &gt;1.5 miles of raised embankment &amp; &gt;1mile of dry retaining structure/ bunds</a:t>
            </a:r>
          </a:p>
          <a:p>
            <a:pPr marL="285750" indent="-285750">
              <a:buFontTx/>
              <a:buChar char="-"/>
            </a:pPr>
            <a:r>
              <a:rPr lang="en-GB" sz="1600" dirty="0"/>
              <a:t>Need more wet grassland to replace the habitats lost </a:t>
            </a:r>
            <a:r>
              <a:rPr lang="en-GB" sz="1400" dirty="0"/>
              <a:t>(including new additional wet grassland lost in the SW due to embankment changes)</a:t>
            </a:r>
            <a:r>
              <a:rPr lang="en-GB" sz="1600" dirty="0"/>
              <a:t>.</a:t>
            </a:r>
          </a:p>
          <a:p>
            <a:pPr marL="285750" indent="-285750">
              <a:buFontTx/>
              <a:buChar char="-"/>
            </a:pPr>
            <a:r>
              <a:rPr lang="en-GB" sz="1600" dirty="0"/>
              <a:t>Did an analysis to try and assess impact based on more than 35 years of experience managing wetlands.</a:t>
            </a:r>
          </a:p>
          <a:p>
            <a:r>
              <a:rPr lang="en-GB" sz="1400" i="1" dirty="0"/>
              <a:t>Note: Expecting a mound along NW shore at ‘T’ as end shown on previously submitted cross section now withdrawn.</a:t>
            </a:r>
          </a:p>
        </p:txBody>
      </p:sp>
    </p:spTree>
    <p:extLst>
      <p:ext uri="{BB962C8B-B14F-4D97-AF65-F5344CB8AC3E}">
        <p14:creationId xmlns:p14="http://schemas.microsoft.com/office/powerpoint/2010/main" val="2106958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land&#10;&#10;Description automatically generated with medium confidence">
            <a:extLst>
              <a:ext uri="{FF2B5EF4-FFF2-40B4-BE49-F238E27FC236}">
                <a16:creationId xmlns:a16="http://schemas.microsoft.com/office/drawing/2014/main" id="{FBEEA478-72CD-9160-162B-A23E1F12E9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91313" cy="6858000"/>
          </a:xfrm>
          <a:prstGeom prst="rect">
            <a:avLst/>
          </a:prstGeom>
        </p:spPr>
      </p:pic>
      <p:sp>
        <p:nvSpPr>
          <p:cNvPr id="4" name="TextBox 3">
            <a:extLst>
              <a:ext uri="{FF2B5EF4-FFF2-40B4-BE49-F238E27FC236}">
                <a16:creationId xmlns:a16="http://schemas.microsoft.com/office/drawing/2014/main" id="{B6DA3D20-A5F8-34CB-66E5-F503DEE724C0}"/>
              </a:ext>
            </a:extLst>
          </p:cNvPr>
          <p:cNvSpPr txBox="1"/>
          <p:nvPr/>
        </p:nvSpPr>
        <p:spPr>
          <a:xfrm>
            <a:off x="9691313" y="24636"/>
            <a:ext cx="2360987" cy="6863417"/>
          </a:xfrm>
          <a:prstGeom prst="rect">
            <a:avLst/>
          </a:prstGeom>
          <a:noFill/>
        </p:spPr>
        <p:txBody>
          <a:bodyPr wrap="square" rtlCol="0">
            <a:spAutoFit/>
          </a:bodyPr>
          <a:lstStyle/>
          <a:p>
            <a:r>
              <a:rPr lang="en-GB" sz="1600" dirty="0"/>
              <a:t>Orange area represents optimum wet grassland habitat which would be ideal for wetland birds to graze &amp; feed (top outline design).</a:t>
            </a:r>
          </a:p>
          <a:p>
            <a:endParaRPr lang="en-GB" sz="800" dirty="0"/>
          </a:p>
          <a:p>
            <a:r>
              <a:rPr lang="en-GB" sz="1600" dirty="0"/>
              <a:t>Introduction of mounds significantly reduces likely optimal feeding area as lines of sight to the water for birds feeding have been lost, which is critical.</a:t>
            </a:r>
          </a:p>
          <a:p>
            <a:endParaRPr lang="en-GB" sz="800" dirty="0"/>
          </a:p>
          <a:p>
            <a:r>
              <a:rPr lang="en-GB" sz="1600" dirty="0"/>
              <a:t>While if managed as short grass the south facing slope of mounds closest to water could be used, the north slopes and grassland to north are much less likely to be used as no longer optimum habitat.</a:t>
            </a:r>
          </a:p>
          <a:p>
            <a:r>
              <a:rPr lang="en-GB" sz="1200" dirty="0"/>
              <a:t>Note: Unlikely to be possible to  manage mound slope esp. along shore with tractor. Management of slopes more difficult to create optimum habitats &amp; likely to cause greater disturbance.</a:t>
            </a:r>
          </a:p>
        </p:txBody>
      </p:sp>
      <p:sp>
        <p:nvSpPr>
          <p:cNvPr id="5" name="TextBox 4">
            <a:extLst>
              <a:ext uri="{FF2B5EF4-FFF2-40B4-BE49-F238E27FC236}">
                <a16:creationId xmlns:a16="http://schemas.microsoft.com/office/drawing/2014/main" id="{2B779E81-D487-4FB6-6F6A-5BEDC462DDDA}"/>
              </a:ext>
            </a:extLst>
          </p:cNvPr>
          <p:cNvSpPr txBox="1"/>
          <p:nvPr/>
        </p:nvSpPr>
        <p:spPr>
          <a:xfrm>
            <a:off x="7518400" y="2692400"/>
            <a:ext cx="2172913" cy="1169551"/>
          </a:xfrm>
          <a:prstGeom prst="rect">
            <a:avLst/>
          </a:prstGeom>
          <a:solidFill>
            <a:schemeClr val="bg1"/>
          </a:solidFill>
        </p:spPr>
        <p:txBody>
          <a:bodyPr wrap="square" rtlCol="0">
            <a:spAutoFit/>
          </a:bodyPr>
          <a:lstStyle/>
          <a:p>
            <a:r>
              <a:rPr lang="en-GB" sz="1400" dirty="0">
                <a:solidFill>
                  <a:srgbClr val="7030A0"/>
                </a:solidFill>
              </a:rPr>
              <a:t>Estimate 46% of shore habitat could be reduced from optimal as a result of introduction of mounds along shore.</a:t>
            </a:r>
          </a:p>
        </p:txBody>
      </p:sp>
    </p:spTree>
    <p:extLst>
      <p:ext uri="{BB962C8B-B14F-4D97-AF65-F5344CB8AC3E}">
        <p14:creationId xmlns:p14="http://schemas.microsoft.com/office/powerpoint/2010/main" val="1662483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B5880-BE47-36E7-1D77-D37E09484541}"/>
              </a:ext>
            </a:extLst>
          </p:cNvPr>
          <p:cNvSpPr>
            <a:spLocks noGrp="1"/>
          </p:cNvSpPr>
          <p:nvPr>
            <p:ph type="title"/>
          </p:nvPr>
        </p:nvSpPr>
        <p:spPr>
          <a:xfrm>
            <a:off x="9550400" y="238125"/>
            <a:ext cx="2565400" cy="6353175"/>
          </a:xfrm>
        </p:spPr>
        <p:txBody>
          <a:bodyPr>
            <a:normAutofit fontScale="90000"/>
          </a:bodyPr>
          <a:lstStyle/>
          <a:p>
            <a:r>
              <a:rPr lang="en-GB" sz="2000" dirty="0"/>
              <a:t>Feel mounds are more to do with disposing of excess soil rather than creating a useful habitat.</a:t>
            </a:r>
            <a:br>
              <a:rPr lang="en-GB" sz="2000" dirty="0"/>
            </a:br>
            <a:br>
              <a:rPr lang="en-GB" sz="2000" dirty="0"/>
            </a:br>
            <a:r>
              <a:rPr lang="en-GB" sz="2000" dirty="0"/>
              <a:t>Alternative solutions that don’t adversely impact biodiversity net gain.</a:t>
            </a:r>
            <a:br>
              <a:rPr lang="en-GB" sz="2000" dirty="0"/>
            </a:br>
            <a:br>
              <a:rPr lang="en-GB" sz="2000" dirty="0"/>
            </a:br>
            <a:r>
              <a:rPr lang="en-GB" sz="2000" dirty="0"/>
              <a:t>- Put in borrow pits</a:t>
            </a:r>
            <a:br>
              <a:rPr lang="en-GB" sz="2000" dirty="0"/>
            </a:br>
            <a:r>
              <a:rPr lang="en-GB" sz="2000" dirty="0"/>
              <a:t>- Widen retaining or compartment bunds slightly</a:t>
            </a:r>
            <a:br>
              <a:rPr lang="en-GB" sz="2000" dirty="0"/>
            </a:br>
            <a:r>
              <a:rPr lang="en-GB" sz="2000" dirty="0"/>
              <a:t>- Place a screening bund in NW with long slope in the west blending into existing contours. Provides a double benefit as will screen wetland from busy NW visitor hub area.</a:t>
            </a:r>
            <a:br>
              <a:rPr lang="en-GB" sz="2000" dirty="0"/>
            </a:br>
            <a:r>
              <a:rPr lang="en-GB" sz="2000" dirty="0"/>
              <a:t>- Use to create screening bunds adjacent to the hide locations. More robust than planting alone.</a:t>
            </a:r>
            <a:br>
              <a:rPr lang="en-GB" sz="2000" dirty="0"/>
            </a:br>
            <a:endParaRPr lang="en-GB" sz="2000" dirty="0"/>
          </a:p>
        </p:txBody>
      </p:sp>
      <p:pic>
        <p:nvPicPr>
          <p:cNvPr id="5" name="Picture 4" descr="A map of a landscape plan&#10;&#10;Description automatically generated">
            <a:extLst>
              <a:ext uri="{FF2B5EF4-FFF2-40B4-BE49-F238E27FC236}">
                <a16:creationId xmlns:a16="http://schemas.microsoft.com/office/drawing/2014/main" id="{9E71FFF9-4A6F-3177-38A5-4697965DF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57" y="0"/>
            <a:ext cx="9691313" cy="6858000"/>
          </a:xfrm>
          <a:prstGeom prst="rect">
            <a:avLst/>
          </a:prstGeom>
        </p:spPr>
      </p:pic>
    </p:spTree>
    <p:extLst>
      <p:ext uri="{BB962C8B-B14F-4D97-AF65-F5344CB8AC3E}">
        <p14:creationId xmlns:p14="http://schemas.microsoft.com/office/powerpoint/2010/main" val="2000827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land with text and images&#10;&#10;Description automatically generated">
            <a:extLst>
              <a:ext uri="{FF2B5EF4-FFF2-40B4-BE49-F238E27FC236}">
                <a16:creationId xmlns:a16="http://schemas.microsoft.com/office/drawing/2014/main" id="{15B9C859-8D40-09FA-C99F-07428F578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957" y="0"/>
            <a:ext cx="9691313" cy="6858000"/>
          </a:xfrm>
          <a:prstGeom prst="rect">
            <a:avLst/>
          </a:prstGeom>
        </p:spPr>
      </p:pic>
      <p:sp>
        <p:nvSpPr>
          <p:cNvPr id="4" name="TextBox 3">
            <a:extLst>
              <a:ext uri="{FF2B5EF4-FFF2-40B4-BE49-F238E27FC236}">
                <a16:creationId xmlns:a16="http://schemas.microsoft.com/office/drawing/2014/main" id="{DBD398F6-D2C7-E042-29D2-CF52CE009BB7}"/>
              </a:ext>
            </a:extLst>
          </p:cNvPr>
          <p:cNvSpPr txBox="1"/>
          <p:nvPr/>
        </p:nvSpPr>
        <p:spPr>
          <a:xfrm>
            <a:off x="9430356" y="101600"/>
            <a:ext cx="2761644" cy="6463308"/>
          </a:xfrm>
          <a:prstGeom prst="rect">
            <a:avLst/>
          </a:prstGeom>
          <a:noFill/>
        </p:spPr>
        <p:txBody>
          <a:bodyPr wrap="square" rtlCol="0">
            <a:spAutoFit/>
          </a:bodyPr>
          <a:lstStyle/>
          <a:p>
            <a:r>
              <a:rPr lang="en-GB" dirty="0"/>
              <a:t>Applicant notes that hide locations are effectively being fixed as a result of the access points to them.</a:t>
            </a:r>
          </a:p>
          <a:p>
            <a:r>
              <a:rPr lang="en-GB" dirty="0"/>
              <a:t>Which means that we do need to make sure that they are in the best locations now.</a:t>
            </a:r>
          </a:p>
          <a:p>
            <a:endParaRPr lang="en-GB" dirty="0"/>
          </a:p>
          <a:p>
            <a:r>
              <a:rPr lang="en-GB" b="1" dirty="0"/>
              <a:t>East hide </a:t>
            </a:r>
            <a:r>
              <a:rPr lang="en-GB" dirty="0"/>
              <a:t>– hide orientation needs to be to SW (poor light &amp; most interest in comp 2. Screening of access not adequate to prevent disturbance.</a:t>
            </a:r>
          </a:p>
          <a:p>
            <a:r>
              <a:rPr lang="en-GB" dirty="0"/>
              <a:t>Central hide – Location inappropriate with access south of screening.</a:t>
            </a:r>
          </a:p>
          <a:p>
            <a:r>
              <a:rPr lang="en-GB" dirty="0"/>
              <a:t>Better to revert to original location and easier to screen if moved west</a:t>
            </a:r>
          </a:p>
        </p:txBody>
      </p:sp>
    </p:spTree>
    <p:extLst>
      <p:ext uri="{BB962C8B-B14F-4D97-AF65-F5344CB8AC3E}">
        <p14:creationId xmlns:p14="http://schemas.microsoft.com/office/powerpoint/2010/main" val="316862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BB9B0F-83F4-4C4C-1EAE-E6C26D52D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556"/>
            <a:ext cx="12192000" cy="6442887"/>
          </a:xfrm>
          <a:prstGeom prst="rect">
            <a:avLst/>
          </a:prstGeom>
        </p:spPr>
      </p:pic>
      <p:sp>
        <p:nvSpPr>
          <p:cNvPr id="4" name="TextBox 3">
            <a:extLst>
              <a:ext uri="{FF2B5EF4-FFF2-40B4-BE49-F238E27FC236}">
                <a16:creationId xmlns:a16="http://schemas.microsoft.com/office/drawing/2014/main" id="{277F8FD9-D997-64AE-6421-CC25C1055F9E}"/>
              </a:ext>
            </a:extLst>
          </p:cNvPr>
          <p:cNvSpPr txBox="1"/>
          <p:nvPr/>
        </p:nvSpPr>
        <p:spPr>
          <a:xfrm>
            <a:off x="0" y="5096915"/>
            <a:ext cx="4724400" cy="1754326"/>
          </a:xfrm>
          <a:prstGeom prst="rect">
            <a:avLst/>
          </a:prstGeom>
          <a:solidFill>
            <a:schemeClr val="bg1"/>
          </a:solidFill>
        </p:spPr>
        <p:txBody>
          <a:bodyPr wrap="square" rtlCol="0">
            <a:spAutoFit/>
          </a:bodyPr>
          <a:lstStyle/>
          <a:p>
            <a:r>
              <a:rPr lang="en-GB" i="1" dirty="0"/>
              <a:t>Note 2: Mound Z in compartment 2 seems to be located on recent planting areas (acorn &amp; saplings rescued from The Avenue ), within deer fenced area which I understood was to be a natural regeneration/ rewilding area?</a:t>
            </a:r>
          </a:p>
          <a:p>
            <a:r>
              <a:rPr lang="en-GB" i="1" dirty="0"/>
              <a:t>Much of green area to north existing trees?</a:t>
            </a:r>
          </a:p>
        </p:txBody>
      </p:sp>
      <p:sp>
        <p:nvSpPr>
          <p:cNvPr id="5" name="TextBox 4">
            <a:extLst>
              <a:ext uri="{FF2B5EF4-FFF2-40B4-BE49-F238E27FC236}">
                <a16:creationId xmlns:a16="http://schemas.microsoft.com/office/drawing/2014/main" id="{7A9EEF3C-9808-C737-9DF2-64E3201C4B99}"/>
              </a:ext>
            </a:extLst>
          </p:cNvPr>
          <p:cNvSpPr txBox="1"/>
          <p:nvPr/>
        </p:nvSpPr>
        <p:spPr>
          <a:xfrm>
            <a:off x="5219700" y="-14286"/>
            <a:ext cx="6972300" cy="1415772"/>
          </a:xfrm>
          <a:prstGeom prst="rect">
            <a:avLst/>
          </a:prstGeom>
          <a:solidFill>
            <a:schemeClr val="bg1"/>
          </a:solidFill>
        </p:spPr>
        <p:txBody>
          <a:bodyPr wrap="square" rtlCol="0">
            <a:spAutoFit/>
          </a:bodyPr>
          <a:lstStyle/>
          <a:p>
            <a:r>
              <a:rPr lang="en-GB" dirty="0"/>
              <a:t>Access to hide locations as shown </a:t>
            </a:r>
            <a:r>
              <a:rPr lang="en-GB" u="sng" dirty="0"/>
              <a:t>not</a:t>
            </a:r>
            <a:r>
              <a:rPr lang="en-GB" dirty="0"/>
              <a:t> possible without causing disturbance. Locations can be adjusted to improve screening opportunities. </a:t>
            </a:r>
          </a:p>
          <a:p>
            <a:r>
              <a:rPr lang="en-GB" sz="1600" dirty="0"/>
              <a:t>Mounds could be used to create a screened access with suitable planting, hides could even be raised within a screening mound to improve views.</a:t>
            </a:r>
          </a:p>
        </p:txBody>
      </p:sp>
      <p:sp>
        <p:nvSpPr>
          <p:cNvPr id="6" name="TextBox 5">
            <a:extLst>
              <a:ext uri="{FF2B5EF4-FFF2-40B4-BE49-F238E27FC236}">
                <a16:creationId xmlns:a16="http://schemas.microsoft.com/office/drawing/2014/main" id="{2F868875-38F9-0043-5FEE-1DBC7EB45622}"/>
              </a:ext>
            </a:extLst>
          </p:cNvPr>
          <p:cNvSpPr txBox="1"/>
          <p:nvPr/>
        </p:nvSpPr>
        <p:spPr>
          <a:xfrm>
            <a:off x="139700" y="6758"/>
            <a:ext cx="3111500" cy="923330"/>
          </a:xfrm>
          <a:prstGeom prst="rect">
            <a:avLst/>
          </a:prstGeom>
          <a:solidFill>
            <a:schemeClr val="bg1"/>
          </a:solidFill>
        </p:spPr>
        <p:txBody>
          <a:bodyPr wrap="square" rtlCol="0">
            <a:spAutoFit/>
          </a:bodyPr>
          <a:lstStyle/>
          <a:p>
            <a:r>
              <a:rPr lang="en-GB" dirty="0"/>
              <a:t>Note 1: Central hide 270 degrees view obscured by mound Y to the east.</a:t>
            </a:r>
          </a:p>
        </p:txBody>
      </p:sp>
      <p:sp>
        <p:nvSpPr>
          <p:cNvPr id="7" name="TextBox 6">
            <a:extLst>
              <a:ext uri="{FF2B5EF4-FFF2-40B4-BE49-F238E27FC236}">
                <a16:creationId xmlns:a16="http://schemas.microsoft.com/office/drawing/2014/main" id="{498D49D7-0179-E9C3-8BBA-F2B2E7668C4C}"/>
              </a:ext>
            </a:extLst>
          </p:cNvPr>
          <p:cNvSpPr txBox="1"/>
          <p:nvPr/>
        </p:nvSpPr>
        <p:spPr>
          <a:xfrm>
            <a:off x="4724400" y="5712011"/>
            <a:ext cx="4051300" cy="1200329"/>
          </a:xfrm>
          <a:prstGeom prst="rect">
            <a:avLst/>
          </a:prstGeom>
          <a:solidFill>
            <a:schemeClr val="bg1"/>
          </a:solidFill>
        </p:spPr>
        <p:txBody>
          <a:bodyPr wrap="square" rtlCol="0">
            <a:spAutoFit/>
          </a:bodyPr>
          <a:lstStyle/>
          <a:p>
            <a:r>
              <a:rPr lang="en-GB" dirty="0"/>
              <a:t>Note 3: Islands are not orientated to prevailing wind to reduce erosion risk.</a:t>
            </a:r>
          </a:p>
          <a:p>
            <a:r>
              <a:rPr lang="en-GB" dirty="0"/>
              <a:t>Also not orientated towards hides to optimise viewing opportunities.</a:t>
            </a:r>
          </a:p>
        </p:txBody>
      </p:sp>
    </p:spTree>
    <p:extLst>
      <p:ext uri="{BB962C8B-B14F-4D97-AF65-F5344CB8AC3E}">
        <p14:creationId xmlns:p14="http://schemas.microsoft.com/office/powerpoint/2010/main" val="1298501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9B30F-06EC-EBCC-9C73-0E643819AA04}"/>
              </a:ext>
            </a:extLst>
          </p:cNvPr>
          <p:cNvSpPr>
            <a:spLocks noGrp="1"/>
          </p:cNvSpPr>
          <p:nvPr>
            <p:ph type="title"/>
          </p:nvPr>
        </p:nvSpPr>
        <p:spPr>
          <a:xfrm>
            <a:off x="292100" y="365125"/>
            <a:ext cx="11315700" cy="1325563"/>
          </a:xfrm>
        </p:spPr>
        <p:txBody>
          <a:bodyPr>
            <a:normAutofit fontScale="90000"/>
          </a:bodyPr>
          <a:lstStyle/>
          <a:p>
            <a:r>
              <a:rPr lang="en-GB" sz="2800" dirty="0"/>
              <a:t>Would be better if central hide placed where shown on latest Outline Masterplan</a:t>
            </a:r>
            <a:br>
              <a:rPr lang="en-GB" sz="2800" dirty="0"/>
            </a:br>
            <a:r>
              <a:rPr lang="en-GB" sz="2800" dirty="0"/>
              <a:t>- at end of existing track where screening on east side already exists</a:t>
            </a:r>
            <a:br>
              <a:rPr lang="en-GB" sz="2800" dirty="0"/>
            </a:br>
            <a:r>
              <a:rPr lang="en-GB" sz="2800" dirty="0"/>
              <a:t>- could place on a raised mound to improve views over both compartment 2 and 3</a:t>
            </a:r>
          </a:p>
        </p:txBody>
      </p:sp>
      <p:pic>
        <p:nvPicPr>
          <p:cNvPr id="5" name="Picture 4">
            <a:extLst>
              <a:ext uri="{FF2B5EF4-FFF2-40B4-BE49-F238E27FC236}">
                <a16:creationId xmlns:a16="http://schemas.microsoft.com/office/drawing/2014/main" id="{E9291A86-6624-46B8-A65A-860AF15FCD1E}"/>
              </a:ext>
            </a:extLst>
          </p:cNvPr>
          <p:cNvPicPr>
            <a:picLocks noChangeAspect="1"/>
          </p:cNvPicPr>
          <p:nvPr/>
        </p:nvPicPr>
        <p:blipFill rotWithShape="1">
          <a:blip r:embed="rId2"/>
          <a:srcRect t="28489" r="6148" b="25048"/>
          <a:stretch/>
        </p:blipFill>
        <p:spPr>
          <a:xfrm>
            <a:off x="-5877" y="1905000"/>
            <a:ext cx="12211808" cy="4684245"/>
          </a:xfrm>
          <a:prstGeom prst="rect">
            <a:avLst/>
          </a:prstGeom>
        </p:spPr>
      </p:pic>
    </p:spTree>
    <p:extLst>
      <p:ext uri="{BB962C8B-B14F-4D97-AF65-F5344CB8AC3E}">
        <p14:creationId xmlns:p14="http://schemas.microsoft.com/office/powerpoint/2010/main" val="3955321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72D9D3-F36E-B2C2-403F-AE8D3F566236}"/>
              </a:ext>
            </a:extLst>
          </p:cNvPr>
          <p:cNvPicPr>
            <a:picLocks noChangeAspect="1"/>
          </p:cNvPicPr>
          <p:nvPr/>
        </p:nvPicPr>
        <p:blipFill rotWithShape="1">
          <a:blip r:embed="rId2"/>
          <a:srcRect l="31629" t="9630" r="4371" b="6852"/>
          <a:stretch/>
        </p:blipFill>
        <p:spPr>
          <a:xfrm>
            <a:off x="304800" y="0"/>
            <a:ext cx="6569082" cy="6858000"/>
          </a:xfrm>
          <a:prstGeom prst="rect">
            <a:avLst/>
          </a:prstGeom>
        </p:spPr>
      </p:pic>
      <p:sp>
        <p:nvSpPr>
          <p:cNvPr id="4" name="TextBox 3">
            <a:extLst>
              <a:ext uri="{FF2B5EF4-FFF2-40B4-BE49-F238E27FC236}">
                <a16:creationId xmlns:a16="http://schemas.microsoft.com/office/drawing/2014/main" id="{12B35F35-6CA0-0CED-D22D-24DAD4587EB0}"/>
              </a:ext>
            </a:extLst>
          </p:cNvPr>
          <p:cNvSpPr txBox="1"/>
          <p:nvPr/>
        </p:nvSpPr>
        <p:spPr>
          <a:xfrm>
            <a:off x="7569201" y="673100"/>
            <a:ext cx="4178300" cy="5632311"/>
          </a:xfrm>
          <a:prstGeom prst="rect">
            <a:avLst/>
          </a:prstGeom>
          <a:noFill/>
        </p:spPr>
        <p:txBody>
          <a:bodyPr wrap="square" rtlCol="0">
            <a:spAutoFit/>
          </a:bodyPr>
          <a:lstStyle/>
          <a:p>
            <a:r>
              <a:rPr lang="en-GB" u="sng" dirty="0"/>
              <a:t>Discussion points</a:t>
            </a:r>
            <a:r>
              <a:rPr lang="en-GB" dirty="0"/>
              <a:t>:</a:t>
            </a:r>
          </a:p>
          <a:p>
            <a:endParaRPr lang="en-GB" dirty="0"/>
          </a:p>
          <a:p>
            <a:r>
              <a:rPr lang="en-GB" dirty="0"/>
              <a:t>Lack of space to enhance eastern wildlife corridor, especially at pinch point with paddock at risk of development.</a:t>
            </a:r>
          </a:p>
          <a:p>
            <a:endParaRPr lang="en-GB" dirty="0"/>
          </a:p>
          <a:p>
            <a:r>
              <a:rPr lang="en-GB" dirty="0"/>
              <a:t>No vehicle turning head. Operational &amp; Ranger vehicles will have to use the narrow eastern boundary path, which is shared with walkers, families, cyclists &amp; horses.</a:t>
            </a:r>
          </a:p>
          <a:p>
            <a:endParaRPr lang="en-GB" dirty="0"/>
          </a:p>
          <a:p>
            <a:r>
              <a:rPr lang="en-GB" dirty="0"/>
              <a:t>What discussions have taken place between LPA and the applicant?</a:t>
            </a:r>
          </a:p>
          <a:p>
            <a:endParaRPr lang="en-GB" dirty="0"/>
          </a:p>
          <a:p>
            <a:r>
              <a:rPr lang="en-GB" dirty="0"/>
              <a:t>Can LPA request a more detailed map of the Gipsies Plain area which covers the critical area of concern, before consent is granted?</a:t>
            </a:r>
          </a:p>
        </p:txBody>
      </p:sp>
    </p:spTree>
    <p:extLst>
      <p:ext uri="{BB962C8B-B14F-4D97-AF65-F5344CB8AC3E}">
        <p14:creationId xmlns:p14="http://schemas.microsoft.com/office/powerpoint/2010/main" val="1052989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698461-E59C-01D2-E709-F8A30A64C294}"/>
              </a:ext>
            </a:extLst>
          </p:cNvPr>
          <p:cNvPicPr>
            <a:picLocks noChangeAspect="1"/>
          </p:cNvPicPr>
          <p:nvPr/>
        </p:nvPicPr>
        <p:blipFill rotWithShape="1">
          <a:blip r:embed="rId2"/>
          <a:srcRect l="11926" t="37038" r="33407" b="12592"/>
          <a:stretch/>
        </p:blipFill>
        <p:spPr>
          <a:xfrm>
            <a:off x="139700" y="114300"/>
            <a:ext cx="9148622" cy="6743700"/>
          </a:xfrm>
          <a:prstGeom prst="rect">
            <a:avLst/>
          </a:prstGeom>
        </p:spPr>
      </p:pic>
      <p:sp>
        <p:nvSpPr>
          <p:cNvPr id="5" name="TextBox 4">
            <a:extLst>
              <a:ext uri="{FF2B5EF4-FFF2-40B4-BE49-F238E27FC236}">
                <a16:creationId xmlns:a16="http://schemas.microsoft.com/office/drawing/2014/main" id="{DD5CB61E-49EE-B347-9BB3-03C5E9F7734D}"/>
              </a:ext>
            </a:extLst>
          </p:cNvPr>
          <p:cNvSpPr txBox="1"/>
          <p:nvPr/>
        </p:nvSpPr>
        <p:spPr>
          <a:xfrm>
            <a:off x="5706922" y="3460750"/>
            <a:ext cx="3454400" cy="923330"/>
          </a:xfrm>
          <a:prstGeom prst="rect">
            <a:avLst/>
          </a:prstGeom>
          <a:noFill/>
        </p:spPr>
        <p:txBody>
          <a:bodyPr wrap="square">
            <a:spAutoFit/>
          </a:bodyPr>
          <a:lstStyle/>
          <a:p>
            <a:r>
              <a:rPr lang="en-GB" dirty="0"/>
              <a:t>ACCESS ROUTES</a:t>
            </a:r>
          </a:p>
          <a:p>
            <a:r>
              <a:rPr lang="en-GB" dirty="0"/>
              <a:t>VEHICLE ACCESS ROUTE SOUTH</a:t>
            </a:r>
          </a:p>
          <a:p>
            <a:r>
              <a:rPr lang="en-GB" dirty="0"/>
              <a:t>SHEET 1 OF 1</a:t>
            </a:r>
          </a:p>
        </p:txBody>
      </p:sp>
      <p:sp>
        <p:nvSpPr>
          <p:cNvPr id="6" name="TextBox 5">
            <a:extLst>
              <a:ext uri="{FF2B5EF4-FFF2-40B4-BE49-F238E27FC236}">
                <a16:creationId xmlns:a16="http://schemas.microsoft.com/office/drawing/2014/main" id="{7C7ABB52-8051-4E72-A52D-AC34E15103E6}"/>
              </a:ext>
            </a:extLst>
          </p:cNvPr>
          <p:cNvSpPr txBox="1"/>
          <p:nvPr/>
        </p:nvSpPr>
        <p:spPr>
          <a:xfrm>
            <a:off x="9288322" y="304800"/>
            <a:ext cx="2763978" cy="6155531"/>
          </a:xfrm>
          <a:prstGeom prst="rect">
            <a:avLst/>
          </a:prstGeom>
          <a:noFill/>
        </p:spPr>
        <p:txBody>
          <a:bodyPr wrap="square" rtlCol="0">
            <a:spAutoFit/>
          </a:bodyPr>
          <a:lstStyle/>
          <a:p>
            <a:r>
              <a:rPr lang="en-GB" b="1" dirty="0"/>
              <a:t>What is the status of this drawing with application 12 </a:t>
            </a:r>
            <a:r>
              <a:rPr lang="en-GB" sz="1400" b="1" dirty="0"/>
              <a:t>(Tower &amp; Embankment</a:t>
            </a:r>
            <a:r>
              <a:rPr lang="en-GB" b="1" dirty="0"/>
              <a:t>)?</a:t>
            </a:r>
          </a:p>
          <a:p>
            <a:endParaRPr lang="en-GB" sz="800" dirty="0"/>
          </a:p>
          <a:p>
            <a:r>
              <a:rPr lang="en-GB" dirty="0"/>
              <a:t>Does it result in consent for a two way road?</a:t>
            </a:r>
          </a:p>
          <a:p>
            <a:pPr marL="285750" indent="-285750">
              <a:buFont typeface="Arial" panose="020B0604020202020204" pitchFamily="34" charset="0"/>
              <a:buChar char="•"/>
            </a:pPr>
            <a:r>
              <a:rPr lang="en-GB" dirty="0"/>
              <a:t>Not necessary as secondary route for locals, should be single lane with passing places.</a:t>
            </a:r>
          </a:p>
          <a:p>
            <a:pPr marL="285750" indent="-285750">
              <a:buFont typeface="Arial" panose="020B0604020202020204" pitchFamily="34" charset="0"/>
              <a:buChar char="•"/>
            </a:pPr>
            <a:r>
              <a:rPr lang="en-GB" dirty="0"/>
              <a:t>Urbanises western boundary.</a:t>
            </a:r>
          </a:p>
          <a:p>
            <a:pPr marL="285750" indent="-285750">
              <a:buFont typeface="Arial" panose="020B0604020202020204" pitchFamily="34" charset="0"/>
              <a:buChar char="•"/>
            </a:pPr>
            <a:r>
              <a:rPr lang="en-GB" dirty="0"/>
              <a:t>Leaves minimal space for landscaping.</a:t>
            </a:r>
          </a:p>
          <a:p>
            <a:pPr marL="285750" indent="-285750">
              <a:buFont typeface="Arial" panose="020B0604020202020204" pitchFamily="34" charset="0"/>
              <a:buChar char="•"/>
            </a:pPr>
            <a:r>
              <a:rPr lang="en-GB" dirty="0"/>
              <a:t>No liaison with stakeholders.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sz="1600" dirty="0"/>
              <a:t>Crest road does not link in NW?</a:t>
            </a:r>
          </a:p>
          <a:p>
            <a:pPr marL="285750" indent="-285750">
              <a:buFont typeface="Arial" panose="020B0604020202020204" pitchFamily="34" charset="0"/>
              <a:buChar char="•"/>
            </a:pPr>
            <a:r>
              <a:rPr lang="en-GB" sz="1600" dirty="0"/>
              <a:t>Operational access road/ bridle/cycleway does not link in west?</a:t>
            </a:r>
          </a:p>
        </p:txBody>
      </p:sp>
    </p:spTree>
    <p:extLst>
      <p:ext uri="{BB962C8B-B14F-4D97-AF65-F5344CB8AC3E}">
        <p14:creationId xmlns:p14="http://schemas.microsoft.com/office/powerpoint/2010/main" val="2549209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209</TotalTime>
  <Words>1289</Words>
  <Application>Microsoft Office PowerPoint</Application>
  <PresentationFormat>Widescreen</PresentationFormat>
  <Paragraphs>71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Slide Pack</vt:lpstr>
      <vt:lpstr>PowerPoint Presentation</vt:lpstr>
      <vt:lpstr>Why is the orientation of the ephemeral shallows important?                     (Extract of  Page 25 Outline Design Technical Note)</vt:lpstr>
      <vt:lpstr>Water gap/ depth between wetland shore and the islands</vt:lpstr>
      <vt:lpstr>PowerPoint Presentation</vt:lpstr>
      <vt:lpstr>PowerPoint Presentation</vt:lpstr>
      <vt:lpstr>Feel mounds are more to do with disposing of excess soil rather than creating a useful habitat.  Alternative solutions that don’t adversely impact biodiversity net gain.  - Put in borrow pits - Widen retaining or compartment bunds slightly - Place a screening bund in NW with long slope in the west blending into existing contours. Provides a double benefit as will screen wetland from busy NW visitor hub area. - Use to create screening bunds adjacent to the hide locations. More robust than planting alone. </vt:lpstr>
      <vt:lpstr>PowerPoint Presentation</vt:lpstr>
      <vt:lpstr>PowerPoint Presentation</vt:lpstr>
      <vt:lpstr>Would be better if central hide placed where shown on latest Outline Masterplan - at end of existing track where screening on east side already exists - could place on a raised mound to improve views over both compartment 2 and 3</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Tracey Viney</dc:creator>
  <cp:lastModifiedBy>Tracey Viney</cp:lastModifiedBy>
  <cp:revision>6</cp:revision>
  <dcterms:created xsi:type="dcterms:W3CDTF">2024-07-04T07:47:34Z</dcterms:created>
  <dcterms:modified xsi:type="dcterms:W3CDTF">2024-07-09T15:19:47Z</dcterms:modified>
</cp:coreProperties>
</file>