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4" r:id="rId8"/>
    <p:sldId id="265" r:id="rId9"/>
    <p:sldId id="259" r:id="rId10"/>
    <p:sldId id="260" r:id="rId11"/>
    <p:sldId id="261" r:id="rId12"/>
    <p:sldId id="262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>
        <p:scale>
          <a:sx n="170" d="100"/>
          <a:sy n="170" d="100"/>
        </p:scale>
        <p:origin x="-5256" y="-14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den Trevaskis" userId="8cd02252-85d4-47ce-9b8d-ff5c3c601322" providerId="ADAL" clId="{91292F51-B067-4F60-B0BD-843184FE3B2F}"/>
    <pc:docChg chg="undo custSel addSld modSld">
      <pc:chgData name="Aiden Trevaskis" userId="8cd02252-85d4-47ce-9b8d-ff5c3c601322" providerId="ADAL" clId="{91292F51-B067-4F60-B0BD-843184FE3B2F}" dt="2026-07-22T14:01:30.964" v="1292" actId="1076"/>
      <pc:docMkLst>
        <pc:docMk/>
      </pc:docMkLst>
      <pc:sldChg chg="modSp mod">
        <pc:chgData name="Aiden Trevaskis" userId="8cd02252-85d4-47ce-9b8d-ff5c3c601322" providerId="ADAL" clId="{91292F51-B067-4F60-B0BD-843184FE3B2F}" dt="2026-07-22T14:01:30.964" v="1292" actId="1076"/>
        <pc:sldMkLst>
          <pc:docMk/>
          <pc:sldMk cId="1772932231" sldId="258"/>
        </pc:sldMkLst>
        <pc:spChg chg="mod">
          <ac:chgData name="Aiden Trevaskis" userId="8cd02252-85d4-47ce-9b8d-ff5c3c601322" providerId="ADAL" clId="{91292F51-B067-4F60-B0BD-843184FE3B2F}" dt="2026-07-22T14:01:04.703" v="1288" actId="688"/>
          <ac:spMkLst>
            <pc:docMk/>
            <pc:sldMk cId="1772932231" sldId="258"/>
            <ac:spMk id="8" creationId="{B07EC7CA-A4C1-2647-AEC4-85C19E3E2834}"/>
          </ac:spMkLst>
        </pc:spChg>
        <pc:spChg chg="mod">
          <ac:chgData name="Aiden Trevaskis" userId="8cd02252-85d4-47ce-9b8d-ff5c3c601322" providerId="ADAL" clId="{91292F51-B067-4F60-B0BD-843184FE3B2F}" dt="2026-07-22T14:01:30.964" v="1292" actId="1076"/>
          <ac:spMkLst>
            <pc:docMk/>
            <pc:sldMk cId="1772932231" sldId="258"/>
            <ac:spMk id="10" creationId="{D250C06F-3754-C984-28BF-DE63B1A0270E}"/>
          </ac:spMkLst>
        </pc:spChg>
      </pc:sldChg>
      <pc:sldChg chg="modSp mod">
        <pc:chgData name="Aiden Trevaskis" userId="8cd02252-85d4-47ce-9b8d-ff5c3c601322" providerId="ADAL" clId="{91292F51-B067-4F60-B0BD-843184FE3B2F}" dt="2026-07-22T13:59:35.560" v="1274" actId="1076"/>
        <pc:sldMkLst>
          <pc:docMk/>
          <pc:sldMk cId="3854817574" sldId="260"/>
        </pc:sldMkLst>
        <pc:spChg chg="mod">
          <ac:chgData name="Aiden Trevaskis" userId="8cd02252-85d4-47ce-9b8d-ff5c3c601322" providerId="ADAL" clId="{91292F51-B067-4F60-B0BD-843184FE3B2F}" dt="2026-07-22T13:59:23.433" v="1271" actId="1076"/>
          <ac:spMkLst>
            <pc:docMk/>
            <pc:sldMk cId="3854817574" sldId="260"/>
            <ac:spMk id="2" creationId="{C79FBAA3-CAF1-C9BD-3B89-3C7A29C42919}"/>
          </ac:spMkLst>
        </pc:spChg>
        <pc:spChg chg="mod">
          <ac:chgData name="Aiden Trevaskis" userId="8cd02252-85d4-47ce-9b8d-ff5c3c601322" providerId="ADAL" clId="{91292F51-B067-4F60-B0BD-843184FE3B2F}" dt="2026-07-22T13:59:35.560" v="1274" actId="1076"/>
          <ac:spMkLst>
            <pc:docMk/>
            <pc:sldMk cId="3854817574" sldId="260"/>
            <ac:spMk id="4" creationId="{10F662B7-3559-A80E-CCDA-02967DCA3571}"/>
          </ac:spMkLst>
        </pc:spChg>
        <pc:spChg chg="mod">
          <ac:chgData name="Aiden Trevaskis" userId="8cd02252-85d4-47ce-9b8d-ff5c3c601322" providerId="ADAL" clId="{91292F51-B067-4F60-B0BD-843184FE3B2F}" dt="2026-07-22T13:59:06.898" v="1266" actId="1076"/>
          <ac:spMkLst>
            <pc:docMk/>
            <pc:sldMk cId="3854817574" sldId="260"/>
            <ac:spMk id="5" creationId="{BC857D60-B9A3-6B1A-828A-53064FF1D811}"/>
          </ac:spMkLst>
        </pc:spChg>
        <pc:spChg chg="mod">
          <ac:chgData name="Aiden Trevaskis" userId="8cd02252-85d4-47ce-9b8d-ff5c3c601322" providerId="ADAL" clId="{91292F51-B067-4F60-B0BD-843184FE3B2F}" dt="2026-07-22T13:59:11.073" v="1267" actId="1076"/>
          <ac:spMkLst>
            <pc:docMk/>
            <pc:sldMk cId="3854817574" sldId="260"/>
            <ac:spMk id="6" creationId="{5EE9E0AC-B757-E2BF-7F3A-DA7E69FA11DA}"/>
          </ac:spMkLst>
        </pc:spChg>
      </pc:sldChg>
      <pc:sldChg chg="modSp mod">
        <pc:chgData name="Aiden Trevaskis" userId="8cd02252-85d4-47ce-9b8d-ff5c3c601322" providerId="ADAL" clId="{91292F51-B067-4F60-B0BD-843184FE3B2F}" dt="2026-07-22T13:58:37.495" v="1261" actId="1076"/>
        <pc:sldMkLst>
          <pc:docMk/>
          <pc:sldMk cId="3579718615" sldId="261"/>
        </pc:sldMkLst>
        <pc:spChg chg="mod">
          <ac:chgData name="Aiden Trevaskis" userId="8cd02252-85d4-47ce-9b8d-ff5c3c601322" providerId="ADAL" clId="{91292F51-B067-4F60-B0BD-843184FE3B2F}" dt="2026-07-22T13:57:42.160" v="1248" actId="14100"/>
          <ac:spMkLst>
            <pc:docMk/>
            <pc:sldMk cId="3579718615" sldId="261"/>
            <ac:spMk id="2" creationId="{C79FBAA3-CAF1-C9BD-3B89-3C7A29C42919}"/>
          </ac:spMkLst>
        </pc:spChg>
        <pc:spChg chg="mod">
          <ac:chgData name="Aiden Trevaskis" userId="8cd02252-85d4-47ce-9b8d-ff5c3c601322" providerId="ADAL" clId="{91292F51-B067-4F60-B0BD-843184FE3B2F}" dt="2026-07-22T13:57:54.627" v="1252" actId="1076"/>
          <ac:spMkLst>
            <pc:docMk/>
            <pc:sldMk cId="3579718615" sldId="261"/>
            <ac:spMk id="4" creationId="{EF598C9E-A170-5211-08A1-092EB5EE2F02}"/>
          </ac:spMkLst>
        </pc:spChg>
        <pc:spChg chg="mod">
          <ac:chgData name="Aiden Trevaskis" userId="8cd02252-85d4-47ce-9b8d-ff5c3c601322" providerId="ADAL" clId="{91292F51-B067-4F60-B0BD-843184FE3B2F}" dt="2026-07-22T13:58:33.514" v="1260" actId="688"/>
          <ac:spMkLst>
            <pc:docMk/>
            <pc:sldMk cId="3579718615" sldId="261"/>
            <ac:spMk id="5" creationId="{B1F764DA-74FC-F57E-809D-BA82D9A5997D}"/>
          </ac:spMkLst>
        </pc:spChg>
        <pc:spChg chg="mod">
          <ac:chgData name="Aiden Trevaskis" userId="8cd02252-85d4-47ce-9b8d-ff5c3c601322" providerId="ADAL" clId="{91292F51-B067-4F60-B0BD-843184FE3B2F}" dt="2026-07-22T13:58:37.495" v="1261" actId="1076"/>
          <ac:spMkLst>
            <pc:docMk/>
            <pc:sldMk cId="3579718615" sldId="261"/>
            <ac:spMk id="6" creationId="{5BC9CE15-B8CA-D558-A668-202ACC6065F2}"/>
          </ac:spMkLst>
        </pc:spChg>
        <pc:spChg chg="mod">
          <ac:chgData name="Aiden Trevaskis" userId="8cd02252-85d4-47ce-9b8d-ff5c3c601322" providerId="ADAL" clId="{91292F51-B067-4F60-B0BD-843184FE3B2F}" dt="2026-07-22T13:58:13.184" v="1257" actId="1076"/>
          <ac:spMkLst>
            <pc:docMk/>
            <pc:sldMk cId="3579718615" sldId="261"/>
            <ac:spMk id="7" creationId="{5D1E64DA-2FF1-4AEF-AE92-8625E529278C}"/>
          </ac:spMkLst>
        </pc:spChg>
        <pc:spChg chg="mod">
          <ac:chgData name="Aiden Trevaskis" userId="8cd02252-85d4-47ce-9b8d-ff5c3c601322" providerId="ADAL" clId="{91292F51-B067-4F60-B0BD-843184FE3B2F}" dt="2026-07-22T13:57:59.816" v="1253" actId="1076"/>
          <ac:spMkLst>
            <pc:docMk/>
            <pc:sldMk cId="3579718615" sldId="261"/>
            <ac:spMk id="8" creationId="{88404773-CC8C-1BC9-3A1C-F56F9E6687AF}"/>
          </ac:spMkLst>
        </pc:spChg>
      </pc:sldChg>
      <pc:sldChg chg="modSp mod">
        <pc:chgData name="Aiden Trevaskis" userId="8cd02252-85d4-47ce-9b8d-ff5c3c601322" providerId="ADAL" clId="{91292F51-B067-4F60-B0BD-843184FE3B2F}" dt="2026-07-22T14:00:29.261" v="1284" actId="1076"/>
        <pc:sldMkLst>
          <pc:docMk/>
          <pc:sldMk cId="2183157578" sldId="262"/>
        </pc:sldMkLst>
        <pc:spChg chg="mod">
          <ac:chgData name="Aiden Trevaskis" userId="8cd02252-85d4-47ce-9b8d-ff5c3c601322" providerId="ADAL" clId="{91292F51-B067-4F60-B0BD-843184FE3B2F}" dt="2026-07-22T14:00:19.891" v="1282" actId="1076"/>
          <ac:spMkLst>
            <pc:docMk/>
            <pc:sldMk cId="2183157578" sldId="262"/>
            <ac:spMk id="2" creationId="{C79FBAA3-CAF1-C9BD-3B89-3C7A29C42919}"/>
          </ac:spMkLst>
        </pc:spChg>
        <pc:spChg chg="mod">
          <ac:chgData name="Aiden Trevaskis" userId="8cd02252-85d4-47ce-9b8d-ff5c3c601322" providerId="ADAL" clId="{91292F51-B067-4F60-B0BD-843184FE3B2F}" dt="2026-07-22T14:00:01.047" v="1279" actId="1076"/>
          <ac:spMkLst>
            <pc:docMk/>
            <pc:sldMk cId="2183157578" sldId="262"/>
            <ac:spMk id="4" creationId="{22CEE5BE-4CA9-7291-E9C6-3A36495C193C}"/>
          </ac:spMkLst>
        </pc:spChg>
        <pc:spChg chg="mod">
          <ac:chgData name="Aiden Trevaskis" userId="8cd02252-85d4-47ce-9b8d-ff5c3c601322" providerId="ADAL" clId="{91292F51-B067-4F60-B0BD-843184FE3B2F}" dt="2026-07-22T14:00:06.126" v="1280" actId="1076"/>
          <ac:spMkLst>
            <pc:docMk/>
            <pc:sldMk cId="2183157578" sldId="262"/>
            <ac:spMk id="5" creationId="{D8893292-D656-61D3-6D0E-580C6B1E0AAA}"/>
          </ac:spMkLst>
        </pc:spChg>
        <pc:spChg chg="mod">
          <ac:chgData name="Aiden Trevaskis" userId="8cd02252-85d4-47ce-9b8d-ff5c3c601322" providerId="ADAL" clId="{91292F51-B067-4F60-B0BD-843184FE3B2F}" dt="2026-07-22T14:00:29.261" v="1284" actId="1076"/>
          <ac:spMkLst>
            <pc:docMk/>
            <pc:sldMk cId="2183157578" sldId="262"/>
            <ac:spMk id="6" creationId="{0923C139-B0FE-1302-1DC5-1DE5D341270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06EEC-6185-B204-1A5B-97E4CDFF8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A23321-0B2C-92B6-9237-956F03621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C0E5F-D4F8-53A3-07BC-B8B5C9C89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C9A7-DD2F-4621-B194-EE7D23BC4788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E245B-777D-B29F-D036-06F50E8EE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981AD-3D0C-053A-93D9-4B66F9379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18D87-3DF3-4336-B0C2-08F6DF491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5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CAAD4-FA50-0CE9-5321-50337C473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D8CC5-68AB-701E-63CF-AA2DFB946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EFFDD-9F0C-0DB2-7176-DA093A44E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C9A7-DD2F-4621-B194-EE7D23BC4788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D518A-0165-BB16-8983-7EA9D2B87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64B4F-49DB-22FA-B547-87512E16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18D87-3DF3-4336-B0C2-08F6DF491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17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0539A-569E-1B22-BA31-EE0BF93E0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42561-97A3-B5F0-49F3-0E5C2E7FB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419B8-24F6-0E84-9984-1DDA6A2CC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C9A7-DD2F-4621-B194-EE7D23BC4788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48770-8051-46AB-2126-FC85761FB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B1E13-159A-CAE3-1F57-97EBD9042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18D87-3DF3-4336-B0C2-08F6DF491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685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740A1-28D8-4E52-9129-39D8DAF87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06674-213A-5EFE-A741-3991AC128E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C8F3C2-0CCC-CA6F-7B82-0632BA08D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02ABE-E282-C394-980E-D50CE45E8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C9A7-DD2F-4621-B194-EE7D23BC4788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EEB404-69F7-52DA-55B6-4208B6F8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AB351C-FCF4-1B38-8E77-CAE55F483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18D87-3DF3-4336-B0C2-08F6DF491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171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4DC04-34A7-7DC9-702B-0D21AC146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61471-E5E8-EE82-D0C1-D9061A845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7EA5CA-C348-DB9E-63A8-AADD24259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8847DF-6FB0-8329-DDDE-12BF631C17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42885A-6720-1B13-F220-00C4C4E431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21AC93-72F0-B973-D5D8-C2F115290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C9A7-DD2F-4621-B194-EE7D23BC4788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4CDAF9-29FE-7CBE-CA9C-1F803EBC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CD5694-8D92-88E7-A5F5-F1711A9FC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18D87-3DF3-4336-B0C2-08F6DF491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463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8367C-6B2A-DF4F-549A-1B83FC993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8D8715-A7FD-0CB5-2215-A402413CA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C9A7-DD2F-4621-B194-EE7D23BC4788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E3DA23-C21E-A5F4-B3D7-766B93492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652BF9-D590-DD33-1B6B-53C7B10D7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18D87-3DF3-4336-B0C2-08F6DF491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128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F7DCC8-EA17-9620-E780-3AC4BDB72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C9A7-DD2F-4621-B194-EE7D23BC4788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06B1C8-068C-4D57-44FF-165C3A2A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27670-A238-5442-4487-A9C9B9437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18D87-3DF3-4336-B0C2-08F6DF491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247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BC797-9E90-D17C-743C-2187ADC9B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6FBC8-44B2-7F07-EFD1-F433D6CEC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EFEC6-A36B-6A84-9A4E-A7A6DB463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105401-A4AC-C906-95ED-41D4B589A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C9A7-DD2F-4621-B194-EE7D23BC4788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1D67E5-0260-7AB5-299C-A0AC6F524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5CE955-F6D8-816C-3FE6-37FF7E82D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18D87-3DF3-4336-B0C2-08F6DF491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285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0C3CE-27B5-EB51-9170-68F9D93C7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B674F8-065F-46A6-BA10-84AB49CF2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7985D-B75D-00D0-38E9-D31F16A9C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CB6E98-3A97-4C22-A23B-B212F398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C9A7-DD2F-4621-B194-EE7D23BC4788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73C30F-7372-D1A1-DC17-74B2C608B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210FCE-42C9-B7ED-2DDF-7EF79E008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18D87-3DF3-4336-B0C2-08F6DF491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551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8228-9C96-27AA-92D5-CA1F0967B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1137A5-D079-6990-5AED-C2F27E083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ADFAD-5BB0-2216-88BD-B9780DB30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C9A7-DD2F-4621-B194-EE7D23BC4788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F89D3-6383-834C-3328-290A2672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1DD1D-5A04-F609-A8C6-CBA9100B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18D87-3DF3-4336-B0C2-08F6DF491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73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0A72B1-73B5-D142-39D5-A47B18F3C1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2CE76E-092B-A894-37F9-2AB6EAA49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60014-10C9-FC2D-9E32-E5845A4A4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FC9A7-DD2F-4621-B194-EE7D23BC4788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5D43F-8469-5DC2-92B0-AA316CC6A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16B4D-B11C-3C54-F900-7FB62452B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18D87-3DF3-4336-B0C2-08F6DF491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050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EC6A1B-CD71-0723-626E-073531F42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3233A-6388-AEC1-F4D4-CF327DB08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F99A-8B70-58D5-8C32-6C105CCAA1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7FC9A7-DD2F-4621-B194-EE7D23BC4788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F0D06-BA36-A4BB-D814-8E4114685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88E13-3DA6-A105-D49F-09D69A13B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518D87-3DF3-4336-B0C2-08F6DF4914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60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069114E-B387-2BCA-4D20-AAB194395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272" y="2394772"/>
            <a:ext cx="6881456" cy="19508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B5115D-B4C9-AC60-4A3D-908512D7F256}"/>
              </a:ext>
            </a:extLst>
          </p:cNvPr>
          <p:cNvSpPr txBox="1"/>
          <p:nvPr/>
        </p:nvSpPr>
        <p:spPr>
          <a:xfrm>
            <a:off x="3626766" y="1149531"/>
            <a:ext cx="4718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Whitsbury Road Logistics &amp; Methodology plan</a:t>
            </a:r>
          </a:p>
        </p:txBody>
      </p:sp>
    </p:spTree>
    <p:extLst>
      <p:ext uri="{BB962C8B-B14F-4D97-AF65-F5344CB8AC3E}">
        <p14:creationId xmlns:p14="http://schemas.microsoft.com/office/powerpoint/2010/main" val="272870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9A72C7-BA94-A56D-D304-8F91515BD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063" y="540769"/>
            <a:ext cx="6149873" cy="57764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340554-1ED2-77EF-DFA2-CC5B1F35CE8B}"/>
              </a:ext>
            </a:extLst>
          </p:cNvPr>
          <p:cNvSpPr txBox="1"/>
          <p:nvPr/>
        </p:nvSpPr>
        <p:spPr>
          <a:xfrm>
            <a:off x="9656368" y="540769"/>
            <a:ext cx="2169568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1400" b="1" u="sng" dirty="0"/>
              <a:t>Access to site</a:t>
            </a:r>
          </a:p>
          <a:p>
            <a:r>
              <a:rPr lang="en-GB" sz="1400" dirty="0"/>
              <a:t>Access to site will be </a:t>
            </a:r>
          </a:p>
          <a:p>
            <a:r>
              <a:rPr lang="en-GB" sz="1400" dirty="0"/>
              <a:t>from the B2149 onto</a:t>
            </a:r>
          </a:p>
          <a:p>
            <a:r>
              <a:rPr lang="en-GB" sz="1400" dirty="0"/>
              <a:t>Bartons Road.</a:t>
            </a:r>
          </a:p>
          <a:p>
            <a:endParaRPr lang="en-GB" sz="1400" dirty="0"/>
          </a:p>
          <a:p>
            <a:r>
              <a:rPr lang="en-GB" sz="1400" dirty="0"/>
              <a:t>From here, deliveries can </a:t>
            </a:r>
          </a:p>
          <a:p>
            <a:r>
              <a:rPr lang="en-GB" sz="1400" dirty="0"/>
              <a:t>access via Prospect Lane</a:t>
            </a:r>
          </a:p>
          <a:p>
            <a:r>
              <a:rPr lang="en-GB" sz="1400" dirty="0"/>
              <a:t>Or Forestside Avenue into</a:t>
            </a:r>
          </a:p>
          <a:p>
            <a:r>
              <a:rPr lang="en-GB" sz="1400" dirty="0"/>
              <a:t>Whitsbury Road</a:t>
            </a:r>
          </a:p>
        </p:txBody>
      </p:sp>
    </p:spTree>
    <p:extLst>
      <p:ext uri="{BB962C8B-B14F-4D97-AF65-F5344CB8AC3E}">
        <p14:creationId xmlns:p14="http://schemas.microsoft.com/office/powerpoint/2010/main" val="1990409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2BE129-B740-F711-863E-30218A3B3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636" y="241663"/>
            <a:ext cx="4379458" cy="59762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85E6F5-03D9-6CE4-C7CA-13AE2DBDA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016" y="1708704"/>
            <a:ext cx="5271149" cy="45092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27AA03-7D55-7E3C-E332-A05988A4DBD1}"/>
              </a:ext>
            </a:extLst>
          </p:cNvPr>
          <p:cNvSpPr txBox="1"/>
          <p:nvPr/>
        </p:nvSpPr>
        <p:spPr>
          <a:xfrm>
            <a:off x="9371813" y="241663"/>
            <a:ext cx="2318263" cy="26776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1400" b="1" u="sng" dirty="0"/>
              <a:t>Access to site</a:t>
            </a:r>
          </a:p>
          <a:p>
            <a:r>
              <a:rPr lang="en-GB" sz="1400" dirty="0"/>
              <a:t>Access onto our site will </a:t>
            </a:r>
          </a:p>
          <a:p>
            <a:r>
              <a:rPr lang="en-GB" sz="1400" dirty="0"/>
              <a:t>be via small road and will </a:t>
            </a:r>
          </a:p>
          <a:p>
            <a:r>
              <a:rPr lang="en-GB" sz="1400" dirty="0"/>
              <a:t>be controlled by a gateman </a:t>
            </a:r>
          </a:p>
          <a:p>
            <a:r>
              <a:rPr lang="en-GB" sz="1400" dirty="0"/>
              <a:t>at a secure gate.</a:t>
            </a:r>
          </a:p>
          <a:p>
            <a:endParaRPr lang="en-GB" sz="1400" dirty="0"/>
          </a:p>
          <a:p>
            <a:r>
              <a:rPr lang="en-GB" sz="1400" dirty="0"/>
              <a:t>This will be set back to </a:t>
            </a:r>
          </a:p>
          <a:p>
            <a:r>
              <a:rPr lang="en-GB" sz="1400" dirty="0"/>
              <a:t>enable lorries to pull off </a:t>
            </a:r>
          </a:p>
          <a:p>
            <a:r>
              <a:rPr lang="en-GB" sz="1400" dirty="0"/>
              <a:t>Whitsbury Road.</a:t>
            </a:r>
          </a:p>
          <a:p>
            <a:endParaRPr lang="en-GB" sz="1400" dirty="0"/>
          </a:p>
          <a:p>
            <a:r>
              <a:rPr lang="en-GB" sz="1400" dirty="0"/>
              <a:t>A Pedestrian path will be </a:t>
            </a:r>
          </a:p>
          <a:p>
            <a:r>
              <a:rPr lang="en-GB" sz="1400" dirty="0"/>
              <a:t>Located along this road</a:t>
            </a:r>
          </a:p>
        </p:txBody>
      </p:sp>
      <p:sp>
        <p:nvSpPr>
          <p:cNvPr id="8" name="Partial Circle 7">
            <a:extLst>
              <a:ext uri="{FF2B5EF4-FFF2-40B4-BE49-F238E27FC236}">
                <a16:creationId xmlns:a16="http://schemas.microsoft.com/office/drawing/2014/main" id="{B07EC7CA-A4C1-2647-AEC4-85C19E3E2834}"/>
              </a:ext>
            </a:extLst>
          </p:cNvPr>
          <p:cNvSpPr/>
          <p:nvPr/>
        </p:nvSpPr>
        <p:spPr>
          <a:xfrm rot="19649569">
            <a:off x="8098750" y="3240331"/>
            <a:ext cx="289139" cy="304346"/>
          </a:xfrm>
          <a:prstGeom prst="pie">
            <a:avLst>
              <a:gd name="adj1" fmla="val 124875"/>
              <a:gd name="adj2" fmla="val 544464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Partial Circle 9">
            <a:extLst>
              <a:ext uri="{FF2B5EF4-FFF2-40B4-BE49-F238E27FC236}">
                <a16:creationId xmlns:a16="http://schemas.microsoft.com/office/drawing/2014/main" id="{D250C06F-3754-C984-28BF-DE63B1A0270E}"/>
              </a:ext>
            </a:extLst>
          </p:cNvPr>
          <p:cNvSpPr/>
          <p:nvPr/>
        </p:nvSpPr>
        <p:spPr>
          <a:xfrm rot="3457172">
            <a:off x="8366389" y="3077618"/>
            <a:ext cx="289139" cy="304346"/>
          </a:xfrm>
          <a:prstGeom prst="pie">
            <a:avLst>
              <a:gd name="adj1" fmla="val 124875"/>
              <a:gd name="adj2" fmla="val 544464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32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3A2806-3AAA-A528-A069-413F63DA0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17" y="553915"/>
            <a:ext cx="6266989" cy="53611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FE228A-4ABC-AB71-5856-3D9F56D50D6C}"/>
              </a:ext>
            </a:extLst>
          </p:cNvPr>
          <p:cNvSpPr txBox="1"/>
          <p:nvPr/>
        </p:nvSpPr>
        <p:spPr>
          <a:xfrm>
            <a:off x="7280202" y="553915"/>
            <a:ext cx="4492981" cy="332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/>
              <a:t>Contractor Parking </a:t>
            </a:r>
          </a:p>
          <a:p>
            <a:pPr algn="ctr"/>
            <a:r>
              <a:rPr lang="en-GB" sz="1400" dirty="0"/>
              <a:t>Due to the nature of the project and the </a:t>
            </a:r>
          </a:p>
          <a:p>
            <a:pPr algn="ctr"/>
            <a:r>
              <a:rPr lang="en-GB" sz="1400" dirty="0"/>
              <a:t>Complexities of available space there, </a:t>
            </a:r>
          </a:p>
          <a:p>
            <a:pPr algn="ctr"/>
            <a:r>
              <a:rPr lang="en-GB" sz="1400" dirty="0"/>
              <a:t>will be no possibility of onsite parking. 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All operatives will be briefed by way of </a:t>
            </a:r>
          </a:p>
          <a:p>
            <a:pPr algn="ctr"/>
            <a:r>
              <a:rPr lang="en-GB" sz="1400" dirty="0"/>
              <a:t>Induction on the </a:t>
            </a:r>
          </a:p>
          <a:p>
            <a:pPr algn="ctr"/>
            <a:r>
              <a:rPr lang="en-GB" sz="1400" dirty="0"/>
              <a:t>VSC considerate approach</a:t>
            </a:r>
          </a:p>
          <a:p>
            <a:pPr algn="ctr"/>
            <a:r>
              <a:rPr lang="en-GB" sz="1400" dirty="0"/>
              <a:t>to our neighbours when parking and </a:t>
            </a:r>
          </a:p>
          <a:p>
            <a:pPr algn="ctr"/>
            <a:r>
              <a:rPr lang="en-GB" sz="1400" dirty="0"/>
              <a:t>travelling to and from the Project. </a:t>
            </a:r>
          </a:p>
          <a:p>
            <a:pPr algn="ctr"/>
            <a:r>
              <a:rPr lang="en-GB" sz="1400" dirty="0"/>
              <a:t>There is adequate parking availability </a:t>
            </a:r>
          </a:p>
          <a:p>
            <a:pPr algn="ctr"/>
            <a:r>
              <a:rPr lang="en-GB" sz="1400" dirty="0"/>
              <a:t>in surrounding </a:t>
            </a:r>
          </a:p>
          <a:p>
            <a:pPr algn="ctr"/>
            <a:r>
              <a:rPr lang="en-GB" sz="1400" dirty="0"/>
              <a:t>Roads such as </a:t>
            </a:r>
            <a:r>
              <a:rPr lang="en-GB" sz="1400" dirty="0" err="1"/>
              <a:t>Whitsbury</a:t>
            </a:r>
            <a:r>
              <a:rPr lang="en-GB" sz="1400" dirty="0"/>
              <a:t>, Nursling Cresent and Prospect</a:t>
            </a:r>
          </a:p>
          <a:p>
            <a:pPr algn="ctr"/>
            <a:r>
              <a:rPr lang="en-GB" sz="1400" dirty="0"/>
              <a:t>Lane </a:t>
            </a:r>
          </a:p>
        </p:txBody>
      </p:sp>
    </p:spTree>
    <p:extLst>
      <p:ext uri="{BB962C8B-B14F-4D97-AF65-F5344CB8AC3E}">
        <p14:creationId xmlns:p14="http://schemas.microsoft.com/office/powerpoint/2010/main" val="1679121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EC20C2-D76A-F613-B27B-2276ADD37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092" y="1228473"/>
            <a:ext cx="7305067" cy="44010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6CF63D-FCCE-DA06-71C1-10069DE5A2EC}"/>
              </a:ext>
            </a:extLst>
          </p:cNvPr>
          <p:cNvSpPr txBox="1"/>
          <p:nvPr/>
        </p:nvSpPr>
        <p:spPr>
          <a:xfrm>
            <a:off x="8077200" y="401515"/>
            <a:ext cx="3781708" cy="332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/>
              <a:t>Material Storage </a:t>
            </a:r>
          </a:p>
          <a:p>
            <a:pPr algn="ctr"/>
            <a:r>
              <a:rPr lang="en-GB" sz="1400" dirty="0"/>
              <a:t>Materials will be procured and ordered </a:t>
            </a:r>
          </a:p>
          <a:p>
            <a:pPr algn="ctr"/>
            <a:r>
              <a:rPr lang="en-GB" sz="1400" dirty="0"/>
              <a:t>Under strict guidance of on time deliveries.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 There Is little space available for excessive </a:t>
            </a:r>
          </a:p>
          <a:p>
            <a:pPr algn="ctr"/>
            <a:r>
              <a:rPr lang="en-GB" sz="1400" dirty="0"/>
              <a:t>Storage of materials due to the project </a:t>
            </a:r>
          </a:p>
          <a:p>
            <a:pPr algn="ctr"/>
            <a:r>
              <a:rPr lang="en-GB" sz="1400" dirty="0"/>
              <a:t>Logistics. When Construction of the main</a:t>
            </a:r>
          </a:p>
          <a:p>
            <a:pPr algn="ctr"/>
            <a:r>
              <a:rPr lang="en-GB" sz="1400" dirty="0"/>
              <a:t>Timber frame is completed the intention is to </a:t>
            </a:r>
          </a:p>
          <a:p>
            <a:pPr algn="ctr"/>
            <a:r>
              <a:rPr lang="en-GB" sz="1400" dirty="0"/>
              <a:t>Store minimal materials internally </a:t>
            </a:r>
          </a:p>
          <a:p>
            <a:pPr algn="ctr"/>
            <a:r>
              <a:rPr lang="en-GB" sz="1400" dirty="0"/>
              <a:t>should the in-time factor not be applied.</a:t>
            </a:r>
          </a:p>
          <a:p>
            <a:pPr algn="ctr"/>
            <a:endParaRPr lang="en-GB" sz="1400" dirty="0"/>
          </a:p>
          <a:p>
            <a:pPr algn="ctr"/>
            <a:r>
              <a:rPr lang="en-GB" sz="1400" dirty="0"/>
              <a:t>No storage will be permitted to </a:t>
            </a:r>
          </a:p>
          <a:p>
            <a:pPr algn="ctr"/>
            <a:r>
              <a:rPr lang="en-GB" sz="1400" dirty="0"/>
              <a:t>Any public area’s that may cause</a:t>
            </a:r>
          </a:p>
          <a:p>
            <a:pPr algn="ctr"/>
            <a:r>
              <a:rPr lang="en-GB" sz="1400" dirty="0"/>
              <a:t>Distress of annoyance to neighbouring</a:t>
            </a:r>
          </a:p>
          <a:p>
            <a:pPr algn="ctr"/>
            <a:r>
              <a:rPr lang="en-GB" sz="1400" dirty="0"/>
              <a:t>Properties.</a:t>
            </a:r>
          </a:p>
        </p:txBody>
      </p:sp>
    </p:spTree>
    <p:extLst>
      <p:ext uri="{BB962C8B-B14F-4D97-AF65-F5344CB8AC3E}">
        <p14:creationId xmlns:p14="http://schemas.microsoft.com/office/powerpoint/2010/main" val="2365984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EAD1D3-BC88-6510-2D89-43A3815FF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808" y="535642"/>
            <a:ext cx="2629128" cy="57688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52633C-767A-A5DE-AAB4-2A9FE966A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2" y="3862552"/>
            <a:ext cx="4935320" cy="24508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A6D932-EC21-3F96-0AEF-55B8FEEFB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2" y="544580"/>
            <a:ext cx="4935320" cy="24508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8A4D934-C97C-10F5-85CD-C1727981CD07}"/>
              </a:ext>
            </a:extLst>
          </p:cNvPr>
          <p:cNvSpPr txBox="1"/>
          <p:nvPr/>
        </p:nvSpPr>
        <p:spPr>
          <a:xfrm>
            <a:off x="8957072" y="338853"/>
            <a:ext cx="2877575" cy="31085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/>
              <a:t>Removal of garages</a:t>
            </a:r>
          </a:p>
          <a:p>
            <a:r>
              <a:rPr lang="en-GB" sz="1400" dirty="0"/>
              <a:t>Whilst removing the </a:t>
            </a:r>
          </a:p>
          <a:p>
            <a:r>
              <a:rPr lang="en-GB" sz="1400" dirty="0"/>
              <a:t>asbestos roofs and </a:t>
            </a:r>
          </a:p>
          <a:p>
            <a:r>
              <a:rPr lang="en-GB" sz="1400" dirty="0"/>
              <a:t>garages, we would use </a:t>
            </a:r>
          </a:p>
          <a:p>
            <a:r>
              <a:rPr lang="en-GB" sz="1400" dirty="0"/>
              <a:t>a welfare unit with suitable</a:t>
            </a:r>
          </a:p>
          <a:p>
            <a:r>
              <a:rPr lang="en-GB" sz="1400" dirty="0"/>
              <a:t>Gate at entrance to drive</a:t>
            </a:r>
          </a:p>
          <a:p>
            <a:endParaRPr lang="en-GB" sz="1400" dirty="0"/>
          </a:p>
          <a:p>
            <a:r>
              <a:rPr lang="en-GB" sz="1400" dirty="0"/>
              <a:t>When garage removed, we </a:t>
            </a:r>
          </a:p>
          <a:p>
            <a:r>
              <a:rPr lang="en-GB" sz="1400" dirty="0"/>
              <a:t>Would install fencing as </a:t>
            </a:r>
          </a:p>
          <a:p>
            <a:r>
              <a:rPr lang="en-GB" sz="1400" dirty="0"/>
              <a:t>required</a:t>
            </a:r>
          </a:p>
          <a:p>
            <a:endParaRPr lang="en-GB" sz="1400" dirty="0"/>
          </a:p>
          <a:p>
            <a:r>
              <a:rPr lang="en-GB" sz="1400" dirty="0"/>
              <a:t>When removing concrete slab, we will crush on site and re-use material on site where acceptable</a:t>
            </a:r>
          </a:p>
        </p:txBody>
      </p:sp>
      <p:sp>
        <p:nvSpPr>
          <p:cNvPr id="2" name="Partial Circle 1">
            <a:extLst>
              <a:ext uri="{FF2B5EF4-FFF2-40B4-BE49-F238E27FC236}">
                <a16:creationId xmlns:a16="http://schemas.microsoft.com/office/drawing/2014/main" id="{56FDABC3-1B4D-59F3-E0EB-1E25528FFF78}"/>
              </a:ext>
            </a:extLst>
          </p:cNvPr>
          <p:cNvSpPr/>
          <p:nvPr/>
        </p:nvSpPr>
        <p:spPr>
          <a:xfrm rot="660404">
            <a:off x="6314844" y="1796892"/>
            <a:ext cx="289139" cy="304346"/>
          </a:xfrm>
          <a:prstGeom prst="pie">
            <a:avLst>
              <a:gd name="adj1" fmla="val 124875"/>
              <a:gd name="adj2" fmla="val 544464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Partial Circle 2">
            <a:extLst>
              <a:ext uri="{FF2B5EF4-FFF2-40B4-BE49-F238E27FC236}">
                <a16:creationId xmlns:a16="http://schemas.microsoft.com/office/drawing/2014/main" id="{CC92E284-16EA-E3D2-441C-299CF9AA33C3}"/>
              </a:ext>
            </a:extLst>
          </p:cNvPr>
          <p:cNvSpPr/>
          <p:nvPr/>
        </p:nvSpPr>
        <p:spPr>
          <a:xfrm rot="5908478">
            <a:off x="6657624" y="1873323"/>
            <a:ext cx="289139" cy="304346"/>
          </a:xfrm>
          <a:prstGeom prst="pie">
            <a:avLst>
              <a:gd name="adj1" fmla="val 124875"/>
              <a:gd name="adj2" fmla="val 544464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09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8A4D934-C97C-10F5-85CD-C1727981CD07}"/>
              </a:ext>
            </a:extLst>
          </p:cNvPr>
          <p:cNvSpPr txBox="1"/>
          <p:nvPr/>
        </p:nvSpPr>
        <p:spPr>
          <a:xfrm>
            <a:off x="8957072" y="338853"/>
            <a:ext cx="2877575" cy="28931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/>
              <a:t>Substructure &amp; drainage</a:t>
            </a:r>
          </a:p>
          <a:p>
            <a:r>
              <a:rPr lang="en-GB" sz="1400" dirty="0"/>
              <a:t>Drainage, including offsite FW connection.</a:t>
            </a:r>
          </a:p>
          <a:p>
            <a:endParaRPr lang="en-GB" sz="1400" dirty="0"/>
          </a:p>
          <a:p>
            <a:r>
              <a:rPr lang="en-GB" sz="1400" dirty="0"/>
              <a:t>Incoming services infrastructure</a:t>
            </a:r>
          </a:p>
          <a:p>
            <a:endParaRPr lang="en-GB" sz="1400" dirty="0"/>
          </a:p>
          <a:p>
            <a:r>
              <a:rPr lang="en-GB" sz="1400" dirty="0"/>
              <a:t>Below slab drainage &amp; ducts </a:t>
            </a:r>
          </a:p>
          <a:p>
            <a:endParaRPr lang="en-GB" sz="1400" dirty="0"/>
          </a:p>
          <a:p>
            <a:r>
              <a:rPr lang="en-GB" sz="1400" dirty="0"/>
              <a:t>Foundations, insulation and concrete slab</a:t>
            </a:r>
          </a:p>
          <a:p>
            <a:endParaRPr lang="en-GB" sz="1400" dirty="0"/>
          </a:p>
          <a:p>
            <a:r>
              <a:rPr lang="en-GB" sz="1400" dirty="0"/>
              <a:t>Site offices to be located adjacent substation (blue)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C65BF8-C0D5-CBAC-0498-36C843A71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228" y="338853"/>
            <a:ext cx="5616427" cy="58907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9FBAA3-CAF1-C9BD-3B89-3C7A29C42919}"/>
              </a:ext>
            </a:extLst>
          </p:cNvPr>
          <p:cNvSpPr/>
          <p:nvPr/>
        </p:nvSpPr>
        <p:spPr>
          <a:xfrm rot="16200000">
            <a:off x="3621256" y="332106"/>
            <a:ext cx="429145" cy="1152317"/>
          </a:xfrm>
          <a:prstGeom prst="rect">
            <a:avLst/>
          </a:prstGeom>
          <a:solidFill>
            <a:schemeClr val="accent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F662B7-3559-A80E-CCDA-02967DCA3571}"/>
              </a:ext>
            </a:extLst>
          </p:cNvPr>
          <p:cNvSpPr txBox="1"/>
          <p:nvPr/>
        </p:nvSpPr>
        <p:spPr>
          <a:xfrm>
            <a:off x="3386025" y="785153"/>
            <a:ext cx="899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SITE OFFICE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857D60-B9A3-6B1A-828A-53064FF1D811}"/>
              </a:ext>
            </a:extLst>
          </p:cNvPr>
          <p:cNvSpPr/>
          <p:nvPr/>
        </p:nvSpPr>
        <p:spPr>
          <a:xfrm rot="19670762">
            <a:off x="2030616" y="2091486"/>
            <a:ext cx="406639" cy="490605"/>
          </a:xfrm>
          <a:prstGeom prst="rect">
            <a:avLst/>
          </a:prstGeom>
          <a:solidFill>
            <a:schemeClr val="accent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E9E0AC-B757-E2BF-7F3A-DA7E69FA11DA}"/>
              </a:ext>
            </a:extLst>
          </p:cNvPr>
          <p:cNvSpPr txBox="1"/>
          <p:nvPr/>
        </p:nvSpPr>
        <p:spPr>
          <a:xfrm>
            <a:off x="1962065" y="2221372"/>
            <a:ext cx="5437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TOILET</a:t>
            </a:r>
          </a:p>
        </p:txBody>
      </p:sp>
    </p:spTree>
    <p:extLst>
      <p:ext uri="{BB962C8B-B14F-4D97-AF65-F5344CB8AC3E}">
        <p14:creationId xmlns:p14="http://schemas.microsoft.com/office/powerpoint/2010/main" val="3854817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8A4D934-C97C-10F5-85CD-C1727981CD07}"/>
              </a:ext>
            </a:extLst>
          </p:cNvPr>
          <p:cNvSpPr txBox="1"/>
          <p:nvPr/>
        </p:nvSpPr>
        <p:spPr>
          <a:xfrm>
            <a:off x="8957072" y="338853"/>
            <a:ext cx="2877575" cy="3970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/>
              <a:t>Superstructure</a:t>
            </a:r>
          </a:p>
          <a:p>
            <a:r>
              <a:rPr lang="en-GB" sz="1400" dirty="0"/>
              <a:t>Scaffold to be erected for timber frame</a:t>
            </a:r>
          </a:p>
          <a:p>
            <a:endParaRPr lang="en-GB" sz="1400" dirty="0"/>
          </a:p>
          <a:p>
            <a:r>
              <a:rPr lang="en-GB" sz="1400" dirty="0"/>
              <a:t>Timber frame to be built using mobile crane (orange box)</a:t>
            </a:r>
          </a:p>
          <a:p>
            <a:endParaRPr lang="en-GB" sz="1400" dirty="0"/>
          </a:p>
          <a:p>
            <a:r>
              <a:rPr lang="en-GB" sz="1400" dirty="0"/>
              <a:t>Passivhaus inspection hold point</a:t>
            </a:r>
          </a:p>
          <a:p>
            <a:endParaRPr lang="en-GB" sz="1400" dirty="0"/>
          </a:p>
          <a:p>
            <a:r>
              <a:rPr lang="en-GB" sz="1400" dirty="0"/>
              <a:t>Roof coverings including PV’s </a:t>
            </a:r>
          </a:p>
          <a:p>
            <a:endParaRPr lang="en-GB" sz="1400" dirty="0"/>
          </a:p>
          <a:p>
            <a:r>
              <a:rPr lang="en-GB" sz="1400" dirty="0"/>
              <a:t>Brickwork to facades with scaffold adapted as required</a:t>
            </a:r>
          </a:p>
          <a:p>
            <a:endParaRPr lang="en-GB" sz="1400" dirty="0"/>
          </a:p>
          <a:p>
            <a:r>
              <a:rPr lang="en-GB" sz="1400" dirty="0"/>
              <a:t>Timber cladding, parapet </a:t>
            </a:r>
            <a:r>
              <a:rPr lang="en-GB" sz="1400" dirty="0" err="1"/>
              <a:t>cappings</a:t>
            </a:r>
            <a:r>
              <a:rPr lang="en-GB" sz="1400" dirty="0"/>
              <a:t>, RWG etc.</a:t>
            </a:r>
          </a:p>
          <a:p>
            <a:endParaRPr lang="en-GB" sz="1400" dirty="0"/>
          </a:p>
          <a:p>
            <a:r>
              <a:rPr lang="en-GB" sz="1400" dirty="0"/>
              <a:t>Scaffold to be dropped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C65BF8-C0D5-CBAC-0498-36C843A71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228" y="338853"/>
            <a:ext cx="5616427" cy="58907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9FBAA3-CAF1-C9BD-3B89-3C7A29C42919}"/>
              </a:ext>
            </a:extLst>
          </p:cNvPr>
          <p:cNvSpPr/>
          <p:nvPr/>
        </p:nvSpPr>
        <p:spPr>
          <a:xfrm rot="16200000">
            <a:off x="3627938" y="352809"/>
            <a:ext cx="429145" cy="1114881"/>
          </a:xfrm>
          <a:prstGeom prst="rect">
            <a:avLst/>
          </a:prstGeom>
          <a:solidFill>
            <a:schemeClr val="accent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598C9E-A170-5211-08A1-092EB5EE2F02}"/>
              </a:ext>
            </a:extLst>
          </p:cNvPr>
          <p:cNvSpPr/>
          <p:nvPr/>
        </p:nvSpPr>
        <p:spPr>
          <a:xfrm rot="5400000">
            <a:off x="3410666" y="1035324"/>
            <a:ext cx="490605" cy="1263563"/>
          </a:xfrm>
          <a:prstGeom prst="rect">
            <a:avLst/>
          </a:prstGeom>
          <a:solidFill>
            <a:srgbClr val="FFC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F764DA-74FC-F57E-809D-BA82D9A5997D}"/>
              </a:ext>
            </a:extLst>
          </p:cNvPr>
          <p:cNvSpPr/>
          <p:nvPr/>
        </p:nvSpPr>
        <p:spPr>
          <a:xfrm rot="19796660">
            <a:off x="2020832" y="2078709"/>
            <a:ext cx="406639" cy="490605"/>
          </a:xfrm>
          <a:prstGeom prst="rect">
            <a:avLst/>
          </a:prstGeom>
          <a:solidFill>
            <a:schemeClr val="accent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C9CE15-B8CA-D558-A668-202ACC6065F2}"/>
              </a:ext>
            </a:extLst>
          </p:cNvPr>
          <p:cNvSpPr txBox="1"/>
          <p:nvPr/>
        </p:nvSpPr>
        <p:spPr>
          <a:xfrm>
            <a:off x="1952281" y="2208595"/>
            <a:ext cx="5437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TOILET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1E64DA-2FF1-4AEF-AE92-8625E529278C}"/>
              </a:ext>
            </a:extLst>
          </p:cNvPr>
          <p:cNvSpPr txBox="1"/>
          <p:nvPr/>
        </p:nvSpPr>
        <p:spPr>
          <a:xfrm>
            <a:off x="3392707" y="801048"/>
            <a:ext cx="899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SITE OFFICE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404773-CC8C-1BC9-3A1C-F56F9E6687AF}"/>
              </a:ext>
            </a:extLst>
          </p:cNvPr>
          <p:cNvSpPr txBox="1"/>
          <p:nvPr/>
        </p:nvSpPr>
        <p:spPr>
          <a:xfrm>
            <a:off x="3161287" y="1551689"/>
            <a:ext cx="9957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MOBILE CRANE</a:t>
            </a:r>
          </a:p>
        </p:txBody>
      </p:sp>
    </p:spTree>
    <p:extLst>
      <p:ext uri="{BB962C8B-B14F-4D97-AF65-F5344CB8AC3E}">
        <p14:creationId xmlns:p14="http://schemas.microsoft.com/office/powerpoint/2010/main" val="3579718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8A4D934-C97C-10F5-85CD-C1727981CD07}"/>
              </a:ext>
            </a:extLst>
          </p:cNvPr>
          <p:cNvSpPr txBox="1"/>
          <p:nvPr/>
        </p:nvSpPr>
        <p:spPr>
          <a:xfrm>
            <a:off x="8957072" y="338853"/>
            <a:ext cx="2877575" cy="332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/>
              <a:t>Internal fitout</a:t>
            </a:r>
          </a:p>
          <a:p>
            <a:r>
              <a:rPr lang="en-GB" sz="1400" dirty="0"/>
              <a:t>M&amp;E and carpentry 1</a:t>
            </a:r>
            <a:r>
              <a:rPr lang="en-GB" sz="1400" baseline="30000" dirty="0"/>
              <a:t>st</a:t>
            </a:r>
            <a:r>
              <a:rPr lang="en-GB" sz="1400" dirty="0"/>
              <a:t> fix</a:t>
            </a:r>
          </a:p>
          <a:p>
            <a:endParaRPr lang="en-GB" sz="1400" dirty="0"/>
          </a:p>
          <a:p>
            <a:r>
              <a:rPr lang="en-GB" sz="1400" dirty="0"/>
              <a:t>M&amp;E &amp; carpentry 2</a:t>
            </a:r>
            <a:r>
              <a:rPr lang="en-GB" sz="1400" baseline="30000" dirty="0"/>
              <a:t>nd</a:t>
            </a:r>
            <a:r>
              <a:rPr lang="en-GB" sz="1400" dirty="0"/>
              <a:t> fix</a:t>
            </a:r>
          </a:p>
          <a:p>
            <a:endParaRPr lang="en-GB" sz="1400" dirty="0"/>
          </a:p>
          <a:p>
            <a:r>
              <a:rPr lang="en-GB" sz="1400" dirty="0"/>
              <a:t>Passivhaus inspection hold point</a:t>
            </a:r>
          </a:p>
          <a:p>
            <a:endParaRPr lang="en-GB" sz="1400" dirty="0"/>
          </a:p>
          <a:p>
            <a:r>
              <a:rPr lang="en-GB" sz="1400" dirty="0"/>
              <a:t>Plastering to walls &amp; ceilings</a:t>
            </a:r>
          </a:p>
          <a:p>
            <a:endParaRPr lang="en-GB" sz="1400" dirty="0"/>
          </a:p>
          <a:p>
            <a:r>
              <a:rPr lang="en-GB" sz="1400" dirty="0"/>
              <a:t>Decorating, tiling, floor finishes</a:t>
            </a:r>
          </a:p>
          <a:p>
            <a:endParaRPr lang="en-GB" sz="1400" dirty="0"/>
          </a:p>
          <a:p>
            <a:r>
              <a:rPr lang="en-GB" sz="1400" dirty="0"/>
              <a:t>M&amp;E &amp; carpentry finals</a:t>
            </a:r>
          </a:p>
          <a:p>
            <a:endParaRPr lang="en-GB" sz="1400" dirty="0"/>
          </a:p>
          <a:p>
            <a:r>
              <a:rPr lang="en-GB" sz="1400" dirty="0"/>
              <a:t>Commissioning, final cleaning &amp; Client demos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C65BF8-C0D5-CBAC-0498-36C843A71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228" y="338853"/>
            <a:ext cx="5616427" cy="58907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9FBAA3-CAF1-C9BD-3B89-3C7A29C42919}"/>
              </a:ext>
            </a:extLst>
          </p:cNvPr>
          <p:cNvSpPr/>
          <p:nvPr/>
        </p:nvSpPr>
        <p:spPr>
          <a:xfrm rot="16200000">
            <a:off x="3789869" y="449826"/>
            <a:ext cx="429145" cy="832024"/>
          </a:xfrm>
          <a:prstGeom prst="rect">
            <a:avLst/>
          </a:prstGeom>
          <a:solidFill>
            <a:schemeClr val="accent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CEE5BE-4CA9-7291-E9C6-3A36495C193C}"/>
              </a:ext>
            </a:extLst>
          </p:cNvPr>
          <p:cNvSpPr/>
          <p:nvPr/>
        </p:nvSpPr>
        <p:spPr>
          <a:xfrm rot="19843827">
            <a:off x="2011039" y="2068935"/>
            <a:ext cx="406639" cy="490605"/>
          </a:xfrm>
          <a:prstGeom prst="rect">
            <a:avLst/>
          </a:prstGeom>
          <a:solidFill>
            <a:schemeClr val="accent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893292-D656-61D3-6D0E-580C6B1E0AAA}"/>
              </a:ext>
            </a:extLst>
          </p:cNvPr>
          <p:cNvSpPr txBox="1"/>
          <p:nvPr/>
        </p:nvSpPr>
        <p:spPr>
          <a:xfrm>
            <a:off x="1942488" y="2198821"/>
            <a:ext cx="5437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TOILET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23C139-B0FE-1302-1DC5-1DE5D3412703}"/>
              </a:ext>
            </a:extLst>
          </p:cNvPr>
          <p:cNvSpPr txBox="1"/>
          <p:nvPr/>
        </p:nvSpPr>
        <p:spPr>
          <a:xfrm>
            <a:off x="3554638" y="742727"/>
            <a:ext cx="899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SITE OFFICE</a:t>
            </a:r>
          </a:p>
        </p:txBody>
      </p:sp>
    </p:spTree>
    <p:extLst>
      <p:ext uri="{BB962C8B-B14F-4D97-AF65-F5344CB8AC3E}">
        <p14:creationId xmlns:p14="http://schemas.microsoft.com/office/powerpoint/2010/main" val="2183157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8A4D934-C97C-10F5-85CD-C1727981CD07}"/>
              </a:ext>
            </a:extLst>
          </p:cNvPr>
          <p:cNvSpPr txBox="1"/>
          <p:nvPr/>
        </p:nvSpPr>
        <p:spPr>
          <a:xfrm>
            <a:off x="8957072" y="338853"/>
            <a:ext cx="2877575" cy="26776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/>
              <a:t>External works &amp; landscaping</a:t>
            </a:r>
          </a:p>
          <a:p>
            <a:r>
              <a:rPr lang="en-GB" sz="1400" dirty="0"/>
              <a:t>All scaffold has been removed</a:t>
            </a:r>
          </a:p>
          <a:p>
            <a:endParaRPr lang="en-GB" sz="1400" dirty="0"/>
          </a:p>
          <a:p>
            <a:r>
              <a:rPr lang="en-GB" sz="1400" dirty="0"/>
              <a:t>Site offices to be removed</a:t>
            </a:r>
          </a:p>
          <a:p>
            <a:endParaRPr lang="en-GB" sz="1400" dirty="0"/>
          </a:p>
          <a:p>
            <a:r>
              <a:rPr lang="en-GB" sz="1400" dirty="0"/>
              <a:t>Fencing</a:t>
            </a:r>
          </a:p>
          <a:p>
            <a:endParaRPr lang="en-GB" sz="1400" dirty="0"/>
          </a:p>
          <a:p>
            <a:r>
              <a:rPr lang="en-GB" sz="1400" dirty="0"/>
              <a:t>Paving</a:t>
            </a:r>
          </a:p>
          <a:p>
            <a:endParaRPr lang="en-GB" sz="1400" dirty="0"/>
          </a:p>
          <a:p>
            <a:r>
              <a:rPr lang="en-GB" sz="1400" dirty="0"/>
              <a:t>External furniture</a:t>
            </a:r>
          </a:p>
          <a:p>
            <a:endParaRPr lang="en-GB" sz="1400" dirty="0"/>
          </a:p>
          <a:p>
            <a:r>
              <a:rPr lang="en-GB" sz="1400" dirty="0"/>
              <a:t>Soft landscaping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C65BF8-C0D5-CBAC-0498-36C843A71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228" y="338853"/>
            <a:ext cx="5616427" cy="58907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9FBAA3-CAF1-C9BD-3B89-3C7A29C42919}"/>
              </a:ext>
            </a:extLst>
          </p:cNvPr>
          <p:cNvSpPr/>
          <p:nvPr/>
        </p:nvSpPr>
        <p:spPr>
          <a:xfrm rot="19650308">
            <a:off x="2169877" y="2045861"/>
            <a:ext cx="429145" cy="832024"/>
          </a:xfrm>
          <a:prstGeom prst="rect">
            <a:avLst/>
          </a:prstGeom>
          <a:solidFill>
            <a:schemeClr val="accent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DEB9AC-7962-4579-9145-89DD09D2FE16}"/>
              </a:ext>
            </a:extLst>
          </p:cNvPr>
          <p:cNvSpPr/>
          <p:nvPr/>
        </p:nvSpPr>
        <p:spPr>
          <a:xfrm>
            <a:off x="4101737" y="567486"/>
            <a:ext cx="406639" cy="490605"/>
          </a:xfrm>
          <a:prstGeom prst="rect">
            <a:avLst/>
          </a:prstGeom>
          <a:solidFill>
            <a:schemeClr val="accent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F69C26-3A1C-9B98-72BF-3C0B7453FED4}"/>
              </a:ext>
            </a:extLst>
          </p:cNvPr>
          <p:cNvSpPr txBox="1"/>
          <p:nvPr/>
        </p:nvSpPr>
        <p:spPr>
          <a:xfrm>
            <a:off x="4033186" y="697372"/>
            <a:ext cx="5437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="1" dirty="0"/>
              <a:t>TOILET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D50530-802E-A904-D6A1-CF763262287A}"/>
              </a:ext>
            </a:extLst>
          </p:cNvPr>
          <p:cNvSpPr txBox="1"/>
          <p:nvPr/>
        </p:nvSpPr>
        <p:spPr>
          <a:xfrm rot="3493091">
            <a:off x="1934647" y="2357718"/>
            <a:ext cx="899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SITE OFFICE</a:t>
            </a:r>
          </a:p>
        </p:txBody>
      </p:sp>
    </p:spTree>
    <p:extLst>
      <p:ext uri="{BB962C8B-B14F-4D97-AF65-F5344CB8AC3E}">
        <p14:creationId xmlns:p14="http://schemas.microsoft.com/office/powerpoint/2010/main" val="1901556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B1194E3E4F2742B0B29770910908B7" ma:contentTypeVersion="19" ma:contentTypeDescription="Create a new document." ma:contentTypeScope="" ma:versionID="1a2a4d1cd2b89d4ab7826480e9f256f2">
  <xsd:schema xmlns:xsd="http://www.w3.org/2001/XMLSchema" xmlns:xs="http://www.w3.org/2001/XMLSchema" xmlns:p="http://schemas.microsoft.com/office/2006/metadata/properties" xmlns:ns2="3fe451db-1486-4041-87fd-6b7b8997d6ac" xmlns:ns3="95236185-70d5-4649-997e-7b8d18768a90" targetNamespace="http://schemas.microsoft.com/office/2006/metadata/properties" ma:root="true" ma:fieldsID="72fe192068f3b85345cb163d1e3f97a8" ns2:_="" ns3:_="">
    <xsd:import namespace="3fe451db-1486-4041-87fd-6b7b8997d6ac"/>
    <xsd:import namespace="95236185-70d5-4649-997e-7b8d18768a9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3:MediaServiceLocation" minOccurs="0"/>
                <xsd:element ref="ns3:MediaServiceOCR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e451db-1486-4041-87fd-6b7b8997d6a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5e0bf47-ef22-419f-9f3d-d0b8f6717da5}" ma:internalName="TaxCatchAll" ma:showField="CatchAllData" ma:web="3fe451db-1486-4041-87fd-6b7b8997d6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236185-70d5-4649-997e-7b8d18768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5f4e2c28-3f67-40a2-b2d7-44cf92a527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236185-70d5-4649-997e-7b8d18768a90">
      <Terms xmlns="http://schemas.microsoft.com/office/infopath/2007/PartnerControls"/>
    </lcf76f155ced4ddcb4097134ff3c332f>
    <TaxCatchAll xmlns="3fe451db-1486-4041-87fd-6b7b8997d6ac" xsi:nil="true"/>
  </documentManagement>
</p:properties>
</file>

<file path=customXml/itemProps1.xml><?xml version="1.0" encoding="utf-8"?>
<ds:datastoreItem xmlns:ds="http://schemas.openxmlformats.org/officeDocument/2006/customXml" ds:itemID="{44A14567-F93F-4FA1-BD3C-64B0348690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e451db-1486-4041-87fd-6b7b8997d6ac"/>
    <ds:schemaRef ds:uri="95236185-70d5-4649-997e-7b8d18768a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86B3A9-18D0-47F7-8468-1F6A8D1BE7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800BA7-B5E9-4F6F-A309-B0E6167D28ED}">
  <ds:schemaRefs>
    <ds:schemaRef ds:uri="http://schemas.microsoft.com/office/2006/metadata/properties"/>
    <ds:schemaRef ds:uri="http://schemas.microsoft.com/office/infopath/2007/PartnerControls"/>
    <ds:schemaRef ds:uri="95236185-70d5-4649-997e-7b8d18768a90"/>
    <ds:schemaRef ds:uri="3fe451db-1486-4041-87fd-6b7b8997d6a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2261</TotalTime>
  <Words>441</Words>
  <Application>Microsoft Office PowerPoint</Application>
  <PresentationFormat>Widescreen</PresentationFormat>
  <Paragraphs>122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Jon.James</dc:creator>
  <cp:lastModifiedBy>Aiden Trevaskis</cp:lastModifiedBy>
  <cp:revision>4</cp:revision>
  <dcterms:created xsi:type="dcterms:W3CDTF">2024-10-15T09:39:55Z</dcterms:created>
  <dcterms:modified xsi:type="dcterms:W3CDTF">2026-07-22T14:01:35Z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0x01010037B1194E3E4F2742B0B29770910908B7</vt:lpwstr>
  </property>
  <property fmtid="{D5CDD505-2E9C-101B-9397-08002B2CF9AE}" pid="3" name="MediaServiceImageTags">
    <vt:lpwstr/>
  </property>
</Properties>
</file>