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16" roundtripDataSignature="AMtx7mgQHGluGxZBaxdwZsCTGAF391oa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1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 name="Shape 16"/>
        <p:cNvGrpSpPr/>
        <p:nvPr/>
      </p:nvGrpSpPr>
      <p:grpSpPr>
        <a:xfrm>
          <a:off x="0" y="0"/>
          <a:ext cx="0" cy="0"/>
          <a:chOff x="0" y="0"/>
          <a:chExt cx="0" cy="0"/>
        </a:xfrm>
      </p:grpSpPr>
      <p:sp>
        <p:nvSpPr>
          <p:cNvPr id="17" name="Google Shape;17;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 name="Shape 18"/>
        <p:cNvGrpSpPr/>
        <p:nvPr/>
      </p:nvGrpSpPr>
      <p:grpSpPr>
        <a:xfrm>
          <a:off x="0" y="0"/>
          <a:ext cx="0" cy="0"/>
          <a:chOff x="0" y="0"/>
          <a:chExt cx="0" cy="0"/>
        </a:xfrm>
      </p:grpSpPr>
      <p:sp>
        <p:nvSpPr>
          <p:cNvPr id="19" name="Google Shape;19;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4" name="Google Shape;2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1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1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2" name="Google Shape;32;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6" name="Google Shape;36;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0" name="Google Shape;40;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2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2" name="Google Shape;42;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5" name="Google Shape;4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txBox="1"/>
          <p:nvPr>
            <p:ph type="ctrTitle"/>
          </p:nvPr>
        </p:nvSpPr>
        <p:spPr>
          <a:xfrm>
            <a:off x="311700" y="744575"/>
            <a:ext cx="8520600" cy="12534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44444"/>
              <a:buNone/>
            </a:pPr>
            <a:r>
              <a:rPr lang="en" sz="4000"/>
              <a:t>APP 26/00382 at</a:t>
            </a:r>
            <a:r>
              <a:rPr lang="en" sz="4000"/>
              <a:t>15 Beach Road,</a:t>
            </a:r>
            <a:endParaRPr sz="4000"/>
          </a:p>
          <a:p>
            <a:pPr indent="0" lvl="0" marL="0" rtl="0" algn="ctr">
              <a:lnSpc>
                <a:spcPct val="100000"/>
              </a:lnSpc>
              <a:spcBef>
                <a:spcPts val="0"/>
              </a:spcBef>
              <a:spcAft>
                <a:spcPts val="0"/>
              </a:spcAft>
              <a:buSzPct val="144444"/>
              <a:buNone/>
            </a:pPr>
            <a:r>
              <a:rPr lang="en" sz="4000"/>
              <a:t>Hayling Island,PO110AA.</a:t>
            </a:r>
            <a:endParaRPr sz="4000"/>
          </a:p>
        </p:txBody>
      </p:sp>
      <p:sp>
        <p:nvSpPr>
          <p:cNvPr id="55" name="Google Shape;55;p1"/>
          <p:cNvSpPr txBox="1"/>
          <p:nvPr>
            <p:ph idx="1" type="subTitle"/>
          </p:nvPr>
        </p:nvSpPr>
        <p:spPr>
          <a:xfrm>
            <a:off x="247700" y="2797550"/>
            <a:ext cx="8520600" cy="1751700"/>
          </a:xfrm>
          <a:prstGeom prst="rect">
            <a:avLst/>
          </a:prstGeom>
          <a:noFill/>
          <a:ln>
            <a:noFill/>
          </a:ln>
        </p:spPr>
        <p:txBody>
          <a:bodyPr anchorCtr="0" anchor="t" bIns="91425" lIns="91425" spcFirstLastPara="1" rIns="91425" wrap="square" tIns="91425">
            <a:normAutofit lnSpcReduction="10000"/>
          </a:bodyPr>
          <a:lstStyle/>
          <a:p>
            <a:pPr indent="0" lvl="0" marL="0" rtl="0" algn="ctr">
              <a:lnSpc>
                <a:spcPct val="100000"/>
              </a:lnSpc>
              <a:spcBef>
                <a:spcPts val="0"/>
              </a:spcBef>
              <a:spcAft>
                <a:spcPts val="0"/>
              </a:spcAft>
              <a:buSzPts val="2800"/>
              <a:buNone/>
            </a:pPr>
            <a:r>
              <a:rPr lang="en">
                <a:solidFill>
                  <a:schemeClr val="accent1"/>
                </a:solidFill>
              </a:rPr>
              <a:t>Pedestrian Visibility Drawing in accordance with HCC document HG3</a:t>
            </a:r>
            <a:endParaRPr>
              <a:solidFill>
                <a:schemeClr val="accent1"/>
              </a:solidFill>
            </a:endParaRPr>
          </a:p>
          <a:p>
            <a:pPr indent="0" lvl="0" marL="0" rtl="0" algn="ctr">
              <a:lnSpc>
                <a:spcPct val="100000"/>
              </a:lnSpc>
              <a:spcBef>
                <a:spcPts val="0"/>
              </a:spcBef>
              <a:spcAft>
                <a:spcPts val="0"/>
              </a:spcAft>
              <a:buSzPts val="2800"/>
              <a:buNone/>
            </a:pPr>
            <a:r>
              <a:rPr lang="en">
                <a:solidFill>
                  <a:schemeClr val="accent1"/>
                </a:solidFill>
              </a:rPr>
              <a:t>Contact details: D Gorvin.</a:t>
            </a:r>
            <a:endParaRPr>
              <a:solidFill>
                <a:schemeClr val="accent1"/>
              </a:solidFill>
            </a:endParaRPr>
          </a:p>
          <a:p>
            <a:pPr indent="0" lvl="0" marL="0" rtl="0" algn="ctr">
              <a:lnSpc>
                <a:spcPct val="100000"/>
              </a:lnSpc>
              <a:spcBef>
                <a:spcPts val="0"/>
              </a:spcBef>
              <a:spcAft>
                <a:spcPts val="0"/>
              </a:spcAft>
              <a:buSzPts val="2800"/>
              <a:buNone/>
            </a:pPr>
            <a:r>
              <a:rPr lang="en">
                <a:solidFill>
                  <a:schemeClr val="accent1"/>
                </a:solidFill>
              </a:rPr>
              <a:t>07766522683</a:t>
            </a:r>
            <a:endParaRPr>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2"/>
          <p:cNvPicPr preferRelativeResize="0"/>
          <p:nvPr/>
        </p:nvPicPr>
        <p:blipFill rotWithShape="1">
          <a:blip r:embed="rId3">
            <a:alphaModFix/>
          </a:blip>
          <a:srcRect b="0" l="0" r="0" t="0"/>
          <a:stretch/>
        </p:blipFill>
        <p:spPr>
          <a:xfrm>
            <a:off x="1124713" y="1211667"/>
            <a:ext cx="6661396" cy="3829720"/>
          </a:xfrm>
          <a:prstGeom prst="rect">
            <a:avLst/>
          </a:prstGeom>
          <a:noFill/>
          <a:ln>
            <a:noFill/>
          </a:ln>
        </p:spPr>
      </p:pic>
      <p:sp>
        <p:nvSpPr>
          <p:cNvPr id="61" name="Google Shape;61;p2"/>
          <p:cNvSpPr txBox="1"/>
          <p:nvPr/>
        </p:nvSpPr>
        <p:spPr>
          <a:xfrm>
            <a:off x="1060842" y="180275"/>
            <a:ext cx="6661500" cy="1031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accent1"/>
                </a:solidFill>
                <a:latin typeface="Arial"/>
                <a:ea typeface="Arial"/>
                <a:cs typeface="Arial"/>
                <a:sym typeface="Arial"/>
              </a:rPr>
              <a:t>15 Beach Road, frontage and preferred location of new Highway dropped kerb adjacent to current pedestrian dropped kerb. I</a:t>
            </a:r>
            <a:r>
              <a:rPr lang="en">
                <a:solidFill>
                  <a:schemeClr val="accent1"/>
                </a:solidFill>
              </a:rPr>
              <a:t>n order to better distinguish between  the pedestrian and vehicle dropped kerb, if required we can demolish the brick pier and rebuild 750mm to the north. This will increase the opening to 3500mm.</a:t>
            </a:r>
            <a:endParaRPr b="0" i="0" sz="1400" u="none" cap="none" strike="noStrike">
              <a:solidFill>
                <a:schemeClr val="accen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3"/>
          <p:cNvSpPr/>
          <p:nvPr/>
        </p:nvSpPr>
        <p:spPr>
          <a:xfrm>
            <a:off x="7109450" y="4073650"/>
            <a:ext cx="203100" cy="680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3"/>
          <p:cNvSpPr/>
          <p:nvPr/>
        </p:nvSpPr>
        <p:spPr>
          <a:xfrm rot="5405636">
            <a:off x="2272150" y="457325"/>
            <a:ext cx="183000" cy="3209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3"/>
          <p:cNvSpPr/>
          <p:nvPr/>
        </p:nvSpPr>
        <p:spPr>
          <a:xfrm>
            <a:off x="3831350" y="1947675"/>
            <a:ext cx="603600" cy="38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9" name="Google Shape;69;p3"/>
          <p:cNvCxnSpPr/>
          <p:nvPr/>
        </p:nvCxnSpPr>
        <p:spPr>
          <a:xfrm flipH="1" rot="10800000">
            <a:off x="3607308" y="1924944"/>
            <a:ext cx="4297800" cy="27300"/>
          </a:xfrm>
          <a:prstGeom prst="straightConnector1">
            <a:avLst/>
          </a:prstGeom>
          <a:noFill/>
          <a:ln cap="flat" cmpd="sng" w="9525">
            <a:solidFill>
              <a:schemeClr val="dk2"/>
            </a:solidFill>
            <a:prstDash val="solid"/>
            <a:round/>
            <a:headEnd len="sm" w="sm" type="none"/>
            <a:tailEnd len="sm" w="sm" type="none"/>
          </a:ln>
        </p:spPr>
      </p:cxnSp>
      <p:cxnSp>
        <p:nvCxnSpPr>
          <p:cNvPr id="70" name="Google Shape;70;p3"/>
          <p:cNvCxnSpPr/>
          <p:nvPr/>
        </p:nvCxnSpPr>
        <p:spPr>
          <a:xfrm rot="10800000">
            <a:off x="7292450" y="2400325"/>
            <a:ext cx="20400" cy="1630800"/>
          </a:xfrm>
          <a:prstGeom prst="straightConnector1">
            <a:avLst/>
          </a:prstGeom>
          <a:noFill/>
          <a:ln cap="flat" cmpd="sng" w="9525">
            <a:solidFill>
              <a:schemeClr val="dk2"/>
            </a:solidFill>
            <a:prstDash val="solid"/>
            <a:round/>
            <a:headEnd len="sm" w="sm" type="none"/>
            <a:tailEnd len="sm" w="sm" type="none"/>
          </a:ln>
        </p:spPr>
      </p:cxnSp>
      <p:sp>
        <p:nvSpPr>
          <p:cNvPr id="71" name="Google Shape;71;p3"/>
          <p:cNvSpPr/>
          <p:nvPr/>
        </p:nvSpPr>
        <p:spPr>
          <a:xfrm flipH="1">
            <a:off x="6917500" y="3524950"/>
            <a:ext cx="393300" cy="54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3"/>
          <p:cNvSpPr txBox="1"/>
          <p:nvPr/>
        </p:nvSpPr>
        <p:spPr>
          <a:xfrm>
            <a:off x="4343400" y="1481325"/>
            <a:ext cx="2948700" cy="39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accent1"/>
                </a:solidFill>
                <a:latin typeface="Arial"/>
                <a:ea typeface="Arial"/>
                <a:cs typeface="Arial"/>
                <a:sym typeface="Arial"/>
              </a:rPr>
              <a:t>&lt;Opening onto footway 2800mm&gt;         </a:t>
            </a:r>
            <a:endParaRPr b="0" i="0" sz="1400" u="none" cap="none" strike="noStrike">
              <a:solidFill>
                <a:schemeClr val="accent1"/>
              </a:solidFill>
              <a:latin typeface="Arial"/>
              <a:ea typeface="Arial"/>
              <a:cs typeface="Arial"/>
              <a:sym typeface="Arial"/>
            </a:endParaRPr>
          </a:p>
        </p:txBody>
      </p:sp>
      <p:cxnSp>
        <p:nvCxnSpPr>
          <p:cNvPr id="73" name="Google Shape;73;p3"/>
          <p:cNvCxnSpPr/>
          <p:nvPr/>
        </p:nvCxnSpPr>
        <p:spPr>
          <a:xfrm>
            <a:off x="5840741" y="1924809"/>
            <a:ext cx="15900" cy="1664100"/>
          </a:xfrm>
          <a:prstGeom prst="straightConnector1">
            <a:avLst/>
          </a:prstGeom>
          <a:noFill/>
          <a:ln cap="flat" cmpd="sng" w="9525">
            <a:solidFill>
              <a:schemeClr val="dk2"/>
            </a:solidFill>
            <a:prstDash val="solid"/>
            <a:round/>
            <a:headEnd len="sm" w="sm" type="none"/>
            <a:tailEnd len="sm" w="sm" type="none"/>
          </a:ln>
        </p:spPr>
      </p:cxnSp>
      <p:cxnSp>
        <p:nvCxnSpPr>
          <p:cNvPr id="74" name="Google Shape;74;p3"/>
          <p:cNvCxnSpPr/>
          <p:nvPr/>
        </p:nvCxnSpPr>
        <p:spPr>
          <a:xfrm>
            <a:off x="3552440" y="2176775"/>
            <a:ext cx="2286000" cy="1398600"/>
          </a:xfrm>
          <a:prstGeom prst="straightConnector1">
            <a:avLst/>
          </a:prstGeom>
          <a:noFill/>
          <a:ln cap="flat" cmpd="sng" w="9525">
            <a:solidFill>
              <a:schemeClr val="dk2"/>
            </a:solidFill>
            <a:prstDash val="solid"/>
            <a:round/>
            <a:headEnd len="sm" w="sm" type="none"/>
            <a:tailEnd len="sm" w="sm" type="none"/>
          </a:ln>
        </p:spPr>
      </p:cxnSp>
      <p:sp>
        <p:nvSpPr>
          <p:cNvPr id="75" name="Google Shape;75;p3"/>
          <p:cNvSpPr txBox="1"/>
          <p:nvPr/>
        </p:nvSpPr>
        <p:spPr>
          <a:xfrm>
            <a:off x="758800" y="564726"/>
            <a:ext cx="7242000" cy="473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 sz="1900" u="none" cap="none" strike="noStrike">
                <a:solidFill>
                  <a:schemeClr val="dk2"/>
                </a:solidFill>
                <a:latin typeface="Arial"/>
                <a:ea typeface="Arial"/>
                <a:cs typeface="Arial"/>
                <a:sym typeface="Arial"/>
              </a:rPr>
              <a:t>Beach Road</a:t>
            </a:r>
            <a:endParaRPr b="0" i="0" sz="1900" u="none" cap="none" strike="noStrike">
              <a:solidFill>
                <a:schemeClr val="dk2"/>
              </a:solidFill>
              <a:latin typeface="Arial"/>
              <a:ea typeface="Arial"/>
              <a:cs typeface="Arial"/>
              <a:sym typeface="Arial"/>
            </a:endParaRPr>
          </a:p>
        </p:txBody>
      </p:sp>
      <p:cxnSp>
        <p:nvCxnSpPr>
          <p:cNvPr id="76" name="Google Shape;76;p3"/>
          <p:cNvCxnSpPr/>
          <p:nvPr/>
        </p:nvCxnSpPr>
        <p:spPr>
          <a:xfrm flipH="1">
            <a:off x="5870304" y="1924812"/>
            <a:ext cx="2048400" cy="1664400"/>
          </a:xfrm>
          <a:prstGeom prst="straightConnector1">
            <a:avLst/>
          </a:prstGeom>
          <a:noFill/>
          <a:ln cap="flat" cmpd="sng" w="9525">
            <a:solidFill>
              <a:schemeClr val="dk2"/>
            </a:solidFill>
            <a:prstDash val="solid"/>
            <a:round/>
            <a:headEnd len="sm" w="sm" type="none"/>
            <a:tailEnd len="sm" w="sm" type="none"/>
          </a:ln>
        </p:spPr>
      </p:cxnSp>
      <p:sp>
        <p:nvSpPr>
          <p:cNvPr id="77" name="Google Shape;77;p3"/>
          <p:cNvSpPr txBox="1"/>
          <p:nvPr/>
        </p:nvSpPr>
        <p:spPr>
          <a:xfrm>
            <a:off x="4722875" y="2028129"/>
            <a:ext cx="1033500" cy="38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2"/>
                </a:solidFill>
                <a:latin typeface="Arial"/>
                <a:ea typeface="Arial"/>
                <a:cs typeface="Arial"/>
                <a:sym typeface="Arial"/>
              </a:rPr>
              <a:t>&lt;2000mm&gt;</a:t>
            </a:r>
            <a:endParaRPr b="0" i="0" sz="1300" u="none" cap="none" strike="noStrike">
              <a:solidFill>
                <a:schemeClr val="dk2"/>
              </a:solidFill>
              <a:latin typeface="Arial"/>
              <a:ea typeface="Arial"/>
              <a:cs typeface="Arial"/>
              <a:sym typeface="Arial"/>
            </a:endParaRPr>
          </a:p>
        </p:txBody>
      </p:sp>
      <p:sp>
        <p:nvSpPr>
          <p:cNvPr id="78" name="Google Shape;78;p3"/>
          <p:cNvSpPr txBox="1"/>
          <p:nvPr/>
        </p:nvSpPr>
        <p:spPr>
          <a:xfrm>
            <a:off x="5920150" y="1790525"/>
            <a:ext cx="1311000" cy="588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 sz="1300" u="none" cap="none" strike="noStrike">
                <a:solidFill>
                  <a:schemeClr val="dk2"/>
                </a:solidFill>
                <a:latin typeface="Arial"/>
                <a:ea typeface="Arial"/>
                <a:cs typeface="Arial"/>
                <a:sym typeface="Arial"/>
              </a:rPr>
              <a:t>&lt;2000mm&gt;</a:t>
            </a:r>
            <a:endParaRPr b="0" i="0" sz="1300" u="none" cap="none" strike="noStrike">
              <a:solidFill>
                <a:schemeClr val="dk2"/>
              </a:solidFill>
              <a:latin typeface="Arial"/>
              <a:ea typeface="Arial"/>
              <a:cs typeface="Arial"/>
              <a:sym typeface="Arial"/>
            </a:endParaRPr>
          </a:p>
        </p:txBody>
      </p:sp>
      <p:sp>
        <p:nvSpPr>
          <p:cNvPr id="79" name="Google Shape;79;p3"/>
          <p:cNvSpPr txBox="1"/>
          <p:nvPr/>
        </p:nvSpPr>
        <p:spPr>
          <a:xfrm>
            <a:off x="950975" y="2151558"/>
            <a:ext cx="2601600" cy="1454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accent1"/>
                </a:solidFill>
                <a:latin typeface="Arial"/>
                <a:ea typeface="Arial"/>
                <a:cs typeface="Arial"/>
                <a:sym typeface="Arial"/>
              </a:rPr>
              <a:t>Height of brick pier and wall within visibility splay will be reduced to 0.6m high in perpetuity</a:t>
            </a:r>
            <a:r>
              <a:rPr lang="en">
                <a:solidFill>
                  <a:schemeClr val="accent1"/>
                </a:solidFill>
              </a:rPr>
              <a:t>, or, the</a:t>
            </a:r>
            <a:r>
              <a:rPr b="0" i="0" lang="en" sz="1400" u="none" cap="none" strike="noStrike">
                <a:solidFill>
                  <a:schemeClr val="accent1"/>
                </a:solidFill>
                <a:latin typeface="Arial"/>
                <a:ea typeface="Arial"/>
                <a:cs typeface="Arial"/>
                <a:sym typeface="Arial"/>
              </a:rPr>
              <a:t> brick pier can be demolished and rebuilt </a:t>
            </a:r>
            <a:r>
              <a:rPr lang="en">
                <a:solidFill>
                  <a:schemeClr val="accent1"/>
                </a:solidFill>
              </a:rPr>
              <a:t>750 mm north.</a:t>
            </a:r>
            <a:endParaRPr b="0" i="0" sz="1400" u="none" cap="none" strike="noStrike">
              <a:solidFill>
                <a:schemeClr val="accent1"/>
              </a:solidFill>
              <a:latin typeface="Arial"/>
              <a:ea typeface="Arial"/>
              <a:cs typeface="Arial"/>
              <a:sym typeface="Arial"/>
            </a:endParaRPr>
          </a:p>
        </p:txBody>
      </p:sp>
      <p:sp>
        <p:nvSpPr>
          <p:cNvPr id="80" name="Google Shape;80;p3"/>
          <p:cNvSpPr txBox="1"/>
          <p:nvPr/>
        </p:nvSpPr>
        <p:spPr>
          <a:xfrm>
            <a:off x="4989153" y="3601150"/>
            <a:ext cx="1885800" cy="39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accent1"/>
                </a:solidFill>
                <a:latin typeface="Arial"/>
                <a:ea typeface="Arial"/>
                <a:cs typeface="Arial"/>
                <a:sym typeface="Arial"/>
              </a:rPr>
              <a:t>Eye height 1.05 m</a:t>
            </a:r>
            <a:endParaRPr b="0" i="0" sz="1400" u="none" cap="none" strike="noStrike">
              <a:solidFill>
                <a:schemeClr val="accent1"/>
              </a:solidFill>
              <a:latin typeface="Arial"/>
              <a:ea typeface="Arial"/>
              <a:cs typeface="Arial"/>
              <a:sym typeface="Arial"/>
            </a:endParaRPr>
          </a:p>
        </p:txBody>
      </p:sp>
      <p:sp>
        <p:nvSpPr>
          <p:cNvPr id="81" name="Google Shape;81;p3"/>
          <p:cNvSpPr txBox="1"/>
          <p:nvPr/>
        </p:nvSpPr>
        <p:spPr>
          <a:xfrm>
            <a:off x="758800" y="1115575"/>
            <a:ext cx="3278400" cy="742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Arial"/>
                <a:ea typeface="Arial"/>
                <a:cs typeface="Arial"/>
                <a:sym typeface="Arial"/>
              </a:rPr>
              <a:t>Pavement</a:t>
            </a:r>
            <a:endParaRPr b="0" i="0" sz="1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4"/>
          <p:cNvPicPr preferRelativeResize="0"/>
          <p:nvPr/>
        </p:nvPicPr>
        <p:blipFill rotWithShape="1">
          <a:blip r:embed="rId3">
            <a:alphaModFix/>
          </a:blip>
          <a:srcRect b="0" l="0" r="0" t="0"/>
          <a:stretch/>
        </p:blipFill>
        <p:spPr>
          <a:xfrm>
            <a:off x="1139950" y="425200"/>
            <a:ext cx="6778200" cy="4177276"/>
          </a:xfrm>
          <a:prstGeom prst="rect">
            <a:avLst/>
          </a:prstGeom>
          <a:noFill/>
          <a:ln>
            <a:noFill/>
          </a:ln>
        </p:spPr>
      </p:pic>
      <p:sp>
        <p:nvSpPr>
          <p:cNvPr id="87" name="Google Shape;87;p4"/>
          <p:cNvSpPr txBox="1"/>
          <p:nvPr/>
        </p:nvSpPr>
        <p:spPr>
          <a:xfrm>
            <a:off x="781800" y="59421"/>
            <a:ext cx="74112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1"/>
                </a:solidFill>
              </a:rPr>
              <a:t>Extract from HG3</a:t>
            </a:r>
            <a:endParaRPr sz="1800">
              <a:solidFill>
                <a:schemeClr val="accen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6"/>
          <p:cNvSpPr txBox="1"/>
          <p:nvPr>
            <p:ph type="title"/>
          </p:nvPr>
        </p:nvSpPr>
        <p:spPr>
          <a:xfrm>
            <a:off x="1161300" y="150826"/>
            <a:ext cx="5910900" cy="6723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sz="1400">
                <a:solidFill>
                  <a:schemeClr val="accent1"/>
                </a:solidFill>
              </a:rPr>
              <a:t>Inter-visibility splay 2mx2mx2m.</a:t>
            </a:r>
            <a:endParaRPr sz="1400">
              <a:solidFill>
                <a:schemeClr val="accent1"/>
              </a:solidFill>
            </a:endParaRPr>
          </a:p>
          <a:p>
            <a:pPr indent="0" lvl="0" marL="0" rtl="0" algn="ctr">
              <a:lnSpc>
                <a:spcPct val="100000"/>
              </a:lnSpc>
              <a:spcBef>
                <a:spcPts val="0"/>
              </a:spcBef>
              <a:spcAft>
                <a:spcPts val="0"/>
              </a:spcAft>
              <a:buSzPts val="3600"/>
              <a:buNone/>
            </a:pPr>
            <a:r>
              <a:t/>
            </a:r>
            <a:endParaRPr sz="1400">
              <a:solidFill>
                <a:schemeClr val="accent1"/>
              </a:solidFill>
            </a:endParaRPr>
          </a:p>
        </p:txBody>
      </p:sp>
      <p:pic>
        <p:nvPicPr>
          <p:cNvPr id="93" name="Google Shape;93;p6"/>
          <p:cNvPicPr preferRelativeResize="0"/>
          <p:nvPr/>
        </p:nvPicPr>
        <p:blipFill rotWithShape="1">
          <a:blip r:embed="rId3">
            <a:alphaModFix/>
          </a:blip>
          <a:srcRect b="0" l="0" r="0" t="0"/>
          <a:stretch/>
        </p:blipFill>
        <p:spPr>
          <a:xfrm>
            <a:off x="233175" y="150827"/>
            <a:ext cx="8234173" cy="4992676"/>
          </a:xfrm>
          <a:prstGeom prst="rect">
            <a:avLst/>
          </a:prstGeom>
          <a:noFill/>
          <a:ln>
            <a:noFill/>
          </a:ln>
        </p:spPr>
      </p:pic>
      <p:cxnSp>
        <p:nvCxnSpPr>
          <p:cNvPr id="94" name="Google Shape;94;p6"/>
          <p:cNvCxnSpPr/>
          <p:nvPr/>
        </p:nvCxnSpPr>
        <p:spPr>
          <a:xfrm>
            <a:off x="1696193" y="2720454"/>
            <a:ext cx="2875800" cy="1074300"/>
          </a:xfrm>
          <a:prstGeom prst="straightConnector1">
            <a:avLst/>
          </a:prstGeom>
          <a:noFill/>
          <a:ln cap="flat" cmpd="sng" w="47625">
            <a:solidFill>
              <a:srgbClr val="000000"/>
            </a:solidFill>
            <a:prstDash val="solid"/>
            <a:round/>
            <a:headEnd len="sm" w="sm" type="none"/>
            <a:tailEnd len="sm" w="sm" type="none"/>
          </a:ln>
        </p:spPr>
      </p:cxnSp>
      <p:cxnSp>
        <p:nvCxnSpPr>
          <p:cNvPr id="95" name="Google Shape;95;p6"/>
          <p:cNvCxnSpPr/>
          <p:nvPr/>
        </p:nvCxnSpPr>
        <p:spPr>
          <a:xfrm flipH="1" rot="10800000">
            <a:off x="4562856" y="2802660"/>
            <a:ext cx="2546700" cy="992100"/>
          </a:xfrm>
          <a:prstGeom prst="straightConnector1">
            <a:avLst/>
          </a:prstGeom>
          <a:noFill/>
          <a:ln cap="flat" cmpd="sng" w="47625">
            <a:solidFill>
              <a:srgbClr val="000000"/>
            </a:solidFill>
            <a:prstDash val="solid"/>
            <a:round/>
            <a:headEnd len="sm" w="sm" type="none"/>
            <a:tailEnd len="sm" w="sm" type="none"/>
          </a:ln>
        </p:spPr>
      </p:cxnSp>
      <p:cxnSp>
        <p:nvCxnSpPr>
          <p:cNvPr id="96" name="Google Shape;96;p6"/>
          <p:cNvCxnSpPr/>
          <p:nvPr/>
        </p:nvCxnSpPr>
        <p:spPr>
          <a:xfrm>
            <a:off x="2656332" y="2734056"/>
            <a:ext cx="4494300" cy="32100"/>
          </a:xfrm>
          <a:prstGeom prst="straightConnector1">
            <a:avLst/>
          </a:prstGeom>
          <a:noFill/>
          <a:ln cap="flat" cmpd="sng" w="47625">
            <a:solidFill>
              <a:schemeClr val="dk1"/>
            </a:solidFill>
            <a:prstDash val="solid"/>
            <a:round/>
            <a:headEnd len="sm" w="sm" type="none"/>
            <a:tailEnd len="sm" w="sm" type="none"/>
          </a:ln>
        </p:spPr>
      </p:cxnSp>
      <p:cxnSp>
        <p:nvCxnSpPr>
          <p:cNvPr id="97" name="Google Shape;97;p6"/>
          <p:cNvCxnSpPr/>
          <p:nvPr/>
        </p:nvCxnSpPr>
        <p:spPr>
          <a:xfrm>
            <a:off x="4507992" y="2766060"/>
            <a:ext cx="32100" cy="1060800"/>
          </a:xfrm>
          <a:prstGeom prst="straightConnector1">
            <a:avLst/>
          </a:prstGeom>
          <a:noFill/>
          <a:ln cap="flat" cmpd="sng" w="47625">
            <a:solidFill>
              <a:srgbClr val="000000"/>
            </a:solidFill>
            <a:prstDash val="solid"/>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7"/>
          <p:cNvSpPr txBox="1"/>
          <p:nvPr>
            <p:ph type="title"/>
          </p:nvPr>
        </p:nvSpPr>
        <p:spPr>
          <a:xfrm>
            <a:off x="247692" y="1769366"/>
            <a:ext cx="8520600" cy="12369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Examples of shared pedestrian/vehicle dropped kerbs locally.</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8"/>
          <p:cNvPicPr preferRelativeResize="0"/>
          <p:nvPr/>
        </p:nvPicPr>
        <p:blipFill rotWithShape="1">
          <a:blip r:embed="rId3">
            <a:alphaModFix/>
          </a:blip>
          <a:srcRect b="0" l="0" r="0" t="0"/>
          <a:stretch/>
        </p:blipFill>
        <p:spPr>
          <a:xfrm>
            <a:off x="2152650" y="152400"/>
            <a:ext cx="4838700" cy="4838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9"/>
          <p:cNvPicPr preferRelativeResize="0"/>
          <p:nvPr/>
        </p:nvPicPr>
        <p:blipFill rotWithShape="1">
          <a:blip r:embed="rId3">
            <a:alphaModFix/>
          </a:blip>
          <a:srcRect b="0" l="0" r="0" t="0"/>
          <a:stretch/>
        </p:blipFill>
        <p:spPr>
          <a:xfrm>
            <a:off x="1346200" y="60960"/>
            <a:ext cx="6451603" cy="483870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10"/>
          <p:cNvPicPr preferRelativeResize="0"/>
          <p:nvPr/>
        </p:nvPicPr>
        <p:blipFill rotWithShape="1">
          <a:blip r:embed="rId3">
            <a:alphaModFix/>
          </a:blip>
          <a:srcRect b="0" l="0" r="0" t="0"/>
          <a:stretch/>
        </p:blipFill>
        <p:spPr>
          <a:xfrm>
            <a:off x="1346200" y="367482"/>
            <a:ext cx="6451603" cy="427004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11"/>
          <p:cNvPicPr preferRelativeResize="0"/>
          <p:nvPr/>
        </p:nvPicPr>
        <p:blipFill rotWithShape="1">
          <a:blip r:embed="rId3">
            <a:alphaModFix/>
          </a:blip>
          <a:srcRect b="0" l="0" r="0" t="0"/>
          <a:stretch/>
        </p:blipFill>
        <p:spPr>
          <a:xfrm>
            <a:off x="1057656" y="0"/>
            <a:ext cx="7201690" cy="483869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